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60" r:id="rId2"/>
  </p:sldMasterIdLst>
  <p:notesMasterIdLst>
    <p:notesMasterId r:id="rId37"/>
  </p:notesMasterIdLst>
  <p:handoutMasterIdLst>
    <p:handoutMasterId r:id="rId38"/>
  </p:handoutMasterIdLst>
  <p:sldIdLst>
    <p:sldId id="256" r:id="rId3"/>
    <p:sldId id="480" r:id="rId4"/>
    <p:sldId id="482" r:id="rId5"/>
    <p:sldId id="563" r:id="rId6"/>
    <p:sldId id="476" r:id="rId7"/>
    <p:sldId id="568" r:id="rId8"/>
    <p:sldId id="578" r:id="rId9"/>
    <p:sldId id="579" r:id="rId10"/>
    <p:sldId id="580" r:id="rId11"/>
    <p:sldId id="581" r:id="rId12"/>
    <p:sldId id="582" r:id="rId13"/>
    <p:sldId id="583" r:id="rId14"/>
    <p:sldId id="600" r:id="rId15"/>
    <p:sldId id="599" r:id="rId16"/>
    <p:sldId id="601" r:id="rId17"/>
    <p:sldId id="602" r:id="rId18"/>
    <p:sldId id="603" r:id="rId19"/>
    <p:sldId id="604" r:id="rId20"/>
    <p:sldId id="584" r:id="rId21"/>
    <p:sldId id="586" r:id="rId22"/>
    <p:sldId id="588" r:id="rId23"/>
    <p:sldId id="590" r:id="rId24"/>
    <p:sldId id="591" r:id="rId25"/>
    <p:sldId id="592" r:id="rId26"/>
    <p:sldId id="569" r:id="rId27"/>
    <p:sldId id="593" r:id="rId28"/>
    <p:sldId id="597" r:id="rId29"/>
    <p:sldId id="594" r:id="rId30"/>
    <p:sldId id="595" r:id="rId31"/>
    <p:sldId id="570" r:id="rId32"/>
    <p:sldId id="571" r:id="rId33"/>
    <p:sldId id="572" r:id="rId34"/>
    <p:sldId id="596" r:id="rId35"/>
    <p:sldId id="577" r:id="rId3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kun" initials="zk" lastIdx="1" clrIdx="0">
    <p:extLst>
      <p:ext uri="{19B8F6BF-5375-455C-9EA6-DF929625EA0E}">
        <p15:presenceInfo xmlns:p15="http://schemas.microsoft.com/office/powerpoint/2012/main" userId="zhkun" providerId="None"/>
      </p:ext>
    </p:extLst>
  </p:cmAuthor>
  <p:cmAuthor id="2" name="金 斌斌" initials="金" lastIdx="1" clrIdx="1">
    <p:extLst>
      <p:ext uri="{19B8F6BF-5375-455C-9EA6-DF929625EA0E}">
        <p15:presenceInfo xmlns:p15="http://schemas.microsoft.com/office/powerpoint/2012/main" userId="35a0421f091d0a85" providerId="Windows Live"/>
      </p:ext>
    </p:extLst>
  </p:cmAuthor>
  <p:cmAuthor id="3" name="674590534@qq.com" initials="6" lastIdx="1" clrIdx="2">
    <p:extLst>
      <p:ext uri="{19B8F6BF-5375-455C-9EA6-DF929625EA0E}">
        <p15:presenceInfo xmlns:p15="http://schemas.microsoft.com/office/powerpoint/2012/main" userId="cb3b9e19a67b16c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A251"/>
    <a:srgbClr val="000099"/>
    <a:srgbClr val="093ED3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93A304-945B-41E8-97F8-9A64CC848A71}" v="1" dt="2023-10-20T13:10:12.8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1" autoAdjust="0"/>
    <p:restoredTop sz="87861" autoAdjust="0"/>
  </p:normalViewPr>
  <p:slideViewPr>
    <p:cSldViewPr>
      <p:cViewPr varScale="1">
        <p:scale>
          <a:sx n="99" d="100"/>
          <a:sy n="99" d="100"/>
        </p:scale>
        <p:origin x="137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7597"/>
    </p:cViewPr>
  </p:outlineViewPr>
  <p:notesTextViewPr>
    <p:cViewPr>
      <p:scale>
        <a:sx n="66" d="100"/>
        <a:sy n="66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3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commentAuthors" Target="commentAuthor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BE8712-65B1-434B-9DD9-B9DC6F72C8AE}" type="datetimeFigureOut">
              <a:rPr lang="zh-CN" altLang="en-US" smtClean="0"/>
              <a:t>2023/11/17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25A657-3E85-4B00-A32A-934971F6B1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57376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6B1759-D738-4E05-AB4B-13CECE9C6580}" type="datetimeFigureOut">
              <a:rPr lang="zh-CN" altLang="en-US" smtClean="0"/>
              <a:pPr/>
              <a:t>2023/11/17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279D7-15C8-49E7-8BD4-EF3435ABA0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068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34291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0473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63574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7786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2980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1655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9320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9920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主题和难度并没有很强的关联性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微调后发现在标签上呈现较明显的分布说明</a:t>
            </a:r>
            <a:r>
              <a:rPr lang="en-US" altLang="zh-CN" dirty="0"/>
              <a:t>IRT</a:t>
            </a:r>
            <a:r>
              <a:rPr lang="zh-CN" altLang="en-US" dirty="0"/>
              <a:t>参数与标签拥有关联性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1866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5138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2772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7844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6538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31774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45211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15339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939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4369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2259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617364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4128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3798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5099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5654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4411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85469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9863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509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387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1609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314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0432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279D7-15C8-49E7-8BD4-EF3435ABA0BD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164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9525" y="6477000"/>
            <a:ext cx="2249488" cy="288925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59025" y="6477000"/>
            <a:ext cx="6784975" cy="2809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59632" y="2132856"/>
            <a:ext cx="6477000" cy="1828800"/>
          </a:xfrm>
        </p:spPr>
        <p:txBody>
          <a:bodyPr anchor="b"/>
          <a:lstStyle>
            <a:lvl1pPr>
              <a:defRPr cap="none" baseline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115616" y="4437112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 baseline="0">
                <a:solidFill>
                  <a:schemeClr val="bg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998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9E1078-FF25-438C-9881-15516216CFEB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DB0206-68C1-44A4-8C2C-F18C08A089A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98943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 algn="l">
              <a:defRPr>
                <a:latin typeface="Tw Cen MT" pitchFamily="34" charset="0"/>
              </a:defRPr>
            </a:lvl1pPr>
          </a:lstStyle>
          <a:p>
            <a:pPr>
              <a:defRPr/>
            </a:pPr>
            <a:fld id="{CAAC5CD7-E80B-43FF-ADB9-7222DA6C8EA8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 algn="r">
              <a:defRPr>
                <a:latin typeface="Tw Cen MT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BC1A48E6-510A-4956-8C1E-7B4EF81485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469891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，一项大型内容和两项小型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3" y="228600"/>
            <a:ext cx="6326187" cy="609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295400"/>
            <a:ext cx="4114800" cy="51054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295400"/>
            <a:ext cx="41148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24300"/>
            <a:ext cx="41148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D9C4EE-22AF-4022-B6AF-3FAF1BD5A6FF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8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48793D-EE6A-4D7D-B448-E30976B0D4D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94286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3" y="228600"/>
            <a:ext cx="6326187" cy="609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295400"/>
            <a:ext cx="4114800" cy="51054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114800" cy="51054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A07F34-1726-4DA4-AA0E-89A3D91D09EB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FC482A-60CC-424E-8675-7CE69254BBB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416287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3" y="228600"/>
            <a:ext cx="6326187" cy="609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295400"/>
            <a:ext cx="41148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1148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CAC3AA-A72B-4C76-8615-9F103426C062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096919-6F0D-4646-92A9-E5A641AD6D0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879962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3" y="228600"/>
            <a:ext cx="6326187" cy="609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295400"/>
            <a:ext cx="83820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3924300"/>
            <a:ext cx="83820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D9B209-C6C4-40FB-A5BF-05C558260034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507504-3B4E-428B-8F68-FDABFC7C3C9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358970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3" y="228600"/>
            <a:ext cx="6326187" cy="609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295400"/>
            <a:ext cx="4114800" cy="51054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295400"/>
            <a:ext cx="41148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24300"/>
            <a:ext cx="41148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C5F355-8CDB-4894-97F8-B8897CA74840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8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72D83F-E833-456E-858E-9FA388BFC9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34962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标题和两项内容在文本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3" y="228600"/>
            <a:ext cx="6326187" cy="609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1295400"/>
            <a:ext cx="41148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295400"/>
            <a:ext cx="41148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381000" y="3924300"/>
            <a:ext cx="83820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3A2FD1-F389-43B5-A7E8-3A50D16C197C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8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5ACA83-B6F9-4D10-BC91-0EE1F2AF829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96986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227013" y="228600"/>
            <a:ext cx="6326187" cy="609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1295400"/>
            <a:ext cx="41148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295400"/>
            <a:ext cx="41148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381000" y="3924300"/>
            <a:ext cx="41148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24300"/>
            <a:ext cx="41148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BFD2B4-48D7-408C-A897-FC1C85EE503A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9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603B26-A023-4209-9A72-EC9BF03379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182328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标题和内容在文本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3" y="228600"/>
            <a:ext cx="6326187" cy="609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295400"/>
            <a:ext cx="83820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3924300"/>
            <a:ext cx="8382000" cy="24765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6C8653-3241-4082-B0A9-D6CD72292263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B2353B-A913-4B82-B175-E158D56AF1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10899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6327648" cy="612648"/>
          </a:xfrm>
        </p:spPr>
        <p:txBody>
          <a:bodyPr/>
          <a:lstStyle>
            <a:lvl1pPr>
              <a:defRPr sz="3200" b="1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>
            <a:lvl1pPr>
              <a:defRPr baseline="0">
                <a:latin typeface="Palatino Linotype" pitchFamily="18" charset="0"/>
                <a:cs typeface="Calibri" pitchFamily="34" charset="0"/>
              </a:defRPr>
            </a:lvl1pPr>
            <a:lvl2pPr>
              <a:defRPr baseline="0">
                <a:latin typeface="Palatino Linotype" pitchFamily="18" charset="0"/>
                <a:cs typeface="Calibri" pitchFamily="34" charset="0"/>
              </a:defRPr>
            </a:lvl2pPr>
            <a:lvl3pPr>
              <a:defRPr baseline="0">
                <a:latin typeface="Palatino Linotype" pitchFamily="18" charset="0"/>
                <a:cs typeface="Calibri" pitchFamily="34" charset="0"/>
              </a:defRPr>
            </a:lvl3pPr>
            <a:lvl4pPr>
              <a:defRPr baseline="0">
                <a:latin typeface="Palatino Linotype" pitchFamily="18" charset="0"/>
                <a:cs typeface="Calibri" pitchFamily="34" charset="0"/>
              </a:defRPr>
            </a:lvl4pPr>
            <a:lvl5pPr>
              <a:defRPr baseline="0">
                <a:latin typeface="Palatino Linotype" pitchFamily="18" charset="0"/>
                <a:cs typeface="Calibri" pitchFamily="34" charset="0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5F4171-88A7-4181-A250-18509DA386A1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  <a:endParaRPr lang="en-US" altLang="zh-CN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B031F1-5063-4188-8D59-5595F3E5442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667551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F4789B-62FE-4037-BE32-74FF303AAB69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4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ADD4DA-7551-4349-BBC3-3338B4604FC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127236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3" y="228600"/>
            <a:ext cx="6326187" cy="609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81000" y="1295400"/>
            <a:ext cx="8382000" cy="5105400"/>
          </a:xfrm>
        </p:spPr>
        <p:txBody>
          <a:bodyPr/>
          <a:lstStyle/>
          <a:p>
            <a:pPr lvl="0"/>
            <a:r>
              <a:rPr lang="zh-CN" altLang="en-US" noProof="0"/>
              <a:t>单击图标添加表格</a:t>
            </a:r>
            <a:endParaRPr lang="en-US" noProof="0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36CBE2-471C-4939-A0A6-CCD3247F2BA4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8699C0-D733-40B7-854C-6F1FD8B0547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513350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6FAD0-AB50-4F50-BC6F-C9672B5F2298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7C894-04B7-4854-8B7E-6763149704E5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E2FDB-0A30-47E4-BED2-466EEA20FF40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A5C9C-98DF-45DC-8CAF-BE2B30222C89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C157-75BB-410B-A481-14F88B4C5BAA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0B929-9B37-4E97-A581-85AB6C11B694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0042-3E89-4752-8057-09DB6D60339B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455AA-5D3A-429E-A681-6C510C45727F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7" name="Date Placeholder 11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</p:spPr>
        <p:txBody>
          <a:bodyPr/>
          <a:lstStyle>
            <a:lvl1pPr algn="l">
              <a:defRPr>
                <a:latin typeface="Tw Cen MT" pitchFamily="34" charset="0"/>
              </a:defRPr>
            </a:lvl1pPr>
          </a:lstStyle>
          <a:p>
            <a:pPr>
              <a:defRPr/>
            </a:pPr>
            <a:fld id="{606E37E2-9BEB-4B3E-AAD5-42B324756813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8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5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2301CB58-858A-416C-B34A-B73A3D1FEF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609600" y="6248400"/>
            <a:ext cx="5421313" cy="365125"/>
          </a:xfrm>
        </p:spPr>
        <p:txBody>
          <a:bodyPr/>
          <a:lstStyle>
            <a:lvl1pPr algn="r">
              <a:defRPr>
                <a:latin typeface="Tw Cen MT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</p:spTree>
    <p:extLst>
      <p:ext uri="{BB962C8B-B14F-4D97-AF65-F5344CB8AC3E}">
        <p14:creationId xmlns:p14="http://schemas.microsoft.com/office/powerpoint/2010/main" val="5706933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08BD5-B274-412B-95BA-3F5C913D06DE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E67F0-0E71-4C82-B2F2-0AD58E18D994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D2932-435A-4321-B08C-A657B9CA5FD4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0" y="1235075"/>
            <a:ext cx="9144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279525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0550" y="1279525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</p:spPr>
        <p:txBody>
          <a:bodyPr/>
          <a:lstStyle>
            <a:lvl1pPr algn="l">
              <a:defRPr>
                <a:latin typeface="Tw Cen MT" pitchFamily="34" charset="0"/>
              </a:defRPr>
            </a:lvl1pPr>
          </a:lstStyle>
          <a:p>
            <a:pPr>
              <a:defRPr/>
            </a:pPr>
            <a:fld id="{F414EF72-8ABE-4EFD-AEF7-277CCB484C57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F389A99C-6236-4545-BD23-431F323BE43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609600" y="6248400"/>
            <a:ext cx="5421313" cy="365125"/>
          </a:xfrm>
        </p:spPr>
        <p:txBody>
          <a:bodyPr/>
          <a:lstStyle>
            <a:lvl1pPr algn="r">
              <a:defRPr>
                <a:latin typeface="Tw Cen MT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</p:spTree>
    <p:extLst>
      <p:ext uri="{BB962C8B-B14F-4D97-AF65-F5344CB8AC3E}">
        <p14:creationId xmlns:p14="http://schemas.microsoft.com/office/powerpoint/2010/main" val="3174680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1235075"/>
            <a:ext cx="9144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279525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0550" y="1279525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</p:spPr>
        <p:txBody>
          <a:bodyPr/>
          <a:lstStyle>
            <a:lvl1pPr algn="l">
              <a:defRPr>
                <a:latin typeface="Tw Cen MT" pitchFamily="34" charset="0"/>
              </a:defRPr>
            </a:lvl1pPr>
          </a:lstStyle>
          <a:p>
            <a:pPr>
              <a:defRPr/>
            </a:pPr>
            <a:fld id="{5B098D11-110E-490E-9DE7-1AFE67F55BC3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DE4AB2F9-F169-4A34-A5CD-3F184725DF0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609600" y="6248400"/>
            <a:ext cx="5421313" cy="365125"/>
          </a:xfrm>
        </p:spPr>
        <p:txBody>
          <a:bodyPr/>
          <a:lstStyle>
            <a:lvl1pPr algn="r">
              <a:defRPr>
                <a:latin typeface="Tw Cen MT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</p:spTree>
    <p:extLst>
      <p:ext uri="{BB962C8B-B14F-4D97-AF65-F5344CB8AC3E}">
        <p14:creationId xmlns:p14="http://schemas.microsoft.com/office/powerpoint/2010/main" val="2785079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CD5453-2171-48C6-BC35-65E2F3A72391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4AB57F-F47D-4FFF-AD86-77605CB1AC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66717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</p:spPr>
        <p:txBody>
          <a:bodyPr/>
          <a:lstStyle>
            <a:lvl1pPr algn="l">
              <a:defRPr>
                <a:latin typeface="Tw Cen MT" pitchFamily="34" charset="0"/>
              </a:defRPr>
            </a:lvl1pPr>
          </a:lstStyle>
          <a:p>
            <a:pPr>
              <a:defRPr/>
            </a:pPr>
            <a:fld id="{1A957342-8D8D-48CD-B9A7-FF197BF1226C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600" y="6248400"/>
            <a:ext cx="5421313" cy="365125"/>
          </a:xfrm>
        </p:spPr>
        <p:txBody>
          <a:bodyPr/>
          <a:lstStyle>
            <a:lvl1pPr algn="r">
              <a:defRPr>
                <a:latin typeface="Tw Cen MT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E7575A84-FAFF-4CA9-96B5-1956E9548C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30394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/>
          <a:lstStyle>
            <a:lvl1pPr algn="l">
              <a:buNone/>
              <a:defRPr sz="4400" b="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EB8ED7-EDA5-4926-B399-BAF51A97A569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1D7F59-3D83-4C55-A296-FA5A8BD28D1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95595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9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/>
          <a:lstStyle>
            <a:lvl1pPr algn="l">
              <a:defRPr>
                <a:latin typeface="Tw Cen MT" pitchFamily="34" charset="0"/>
              </a:defRPr>
            </a:lvl1pPr>
          </a:lstStyle>
          <a:p>
            <a:pPr>
              <a:defRPr/>
            </a:pPr>
            <a:fld id="{AFACFFA4-4A46-4A54-8965-FE763BCBDC86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10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52C5B853-42E2-4499-9BD2-5AC1CD9920C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/>
          <a:lstStyle>
            <a:lvl1pPr algn="r">
              <a:defRPr>
                <a:latin typeface="Tw Cen MT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</p:spTree>
    <p:extLst>
      <p:ext uri="{BB962C8B-B14F-4D97-AF65-F5344CB8AC3E}">
        <p14:creationId xmlns:p14="http://schemas.microsoft.com/office/powerpoint/2010/main" val="369857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227013" y="228600"/>
            <a:ext cx="6326187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 altLang="zh-CN"/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81000" y="1295400"/>
            <a:ext cx="83820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400800"/>
            <a:ext cx="2667000" cy="2127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fld id="{6C6F2DE1-95A4-426B-9443-5B1FAE559994}" type="datetime1">
              <a:rPr lang="en-US" altLang="zh-CN" smtClean="0"/>
              <a:pPr>
                <a:defRPr/>
              </a:pPr>
              <a:t>11/17/2023</a:t>
            </a:fld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1000" y="6400800"/>
            <a:ext cx="5421313" cy="2127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2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r>
              <a:rPr lang="en-US" altLang="zh-CN"/>
              <a:t>Personalized travel package recommendation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990600"/>
            <a:ext cx="9144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91440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0550" y="91440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itchFamily="2" charset="-122"/>
              <a:cs typeface="Arial" pitchFamily="34" charset="0"/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914400"/>
            <a:ext cx="5334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>
              <a:defRPr sz="1400" b="1">
                <a:solidFill>
                  <a:schemeClr val="bg1"/>
                </a:solidFill>
                <a:latin typeface="Tw Cen MT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757FCECE-B8F0-4E41-8C68-B5EF7873DDC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kern="1200">
          <a:solidFill>
            <a:schemeClr val="tx2"/>
          </a:solidFill>
          <a:latin typeface="Palatino Linotype" pitchFamily="18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Palatino Linotype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Palatino Linotype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Palatino Linotype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Palatino Linotype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9pPr>
    </p:titleStyle>
    <p:bodyStyle>
      <a:lvl1pPr marL="319088" indent="-319088" algn="l" rtl="0" eaLnBrk="1" fontAlgn="base" hangingPunct="1">
        <a:spcBef>
          <a:spcPts val="7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"/>
        <a:defRPr sz="2800" kern="1200" baseline="0">
          <a:solidFill>
            <a:schemeClr val="tx1"/>
          </a:solidFill>
          <a:latin typeface="Palatino Linotype" pitchFamily="18" charset="0"/>
          <a:ea typeface="+mn-ea"/>
          <a:cs typeface="+mn-cs"/>
        </a:defRPr>
      </a:lvl1pPr>
      <a:lvl2pPr marL="639763" indent="-273050" algn="l" rtl="0" eaLnBrk="1" fontAlgn="base" hangingPunct="1">
        <a:spcBef>
          <a:spcPts val="55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o"/>
        <a:defRPr sz="2200" kern="1200" baseline="0">
          <a:solidFill>
            <a:schemeClr val="tx1"/>
          </a:solidFill>
          <a:latin typeface="Palatino Linotype" pitchFamily="18" charset="0"/>
          <a:ea typeface="+mn-ea"/>
          <a:cs typeface="+mn-cs"/>
        </a:defRPr>
      </a:lvl2pPr>
      <a:lvl3pPr marL="914400" indent="-228600" algn="l" rtl="0" eaLnBrk="1" fontAlgn="base" hangingPunct="1">
        <a:spcBef>
          <a:spcPts val="500"/>
        </a:spcBef>
        <a:spcAft>
          <a:spcPct val="0"/>
        </a:spcAft>
        <a:buClr>
          <a:schemeClr val="accent2"/>
        </a:buClr>
        <a:buSzPct val="75000"/>
        <a:buFont typeface="Wingdings" pitchFamily="2" charset="2"/>
        <a:buChar char=""/>
        <a:defRPr sz="2000" kern="1200" baseline="0">
          <a:solidFill>
            <a:schemeClr val="tx1"/>
          </a:solidFill>
          <a:latin typeface="Palatino Linotype" pitchFamily="18" charset="0"/>
          <a:ea typeface="+mn-ea"/>
          <a:cs typeface="+mn-cs"/>
        </a:defRPr>
      </a:lvl3pPr>
      <a:lvl4pPr marL="1371600" indent="-228600" algn="l" rtl="0" eaLnBrk="1" fontAlgn="base" hangingPunct="1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itchFamily="2" charset="2"/>
        <a:buChar char=""/>
        <a:defRPr kern="1200" baseline="0">
          <a:solidFill>
            <a:schemeClr val="tx1"/>
          </a:solidFill>
          <a:latin typeface="Palatino Linotype" pitchFamily="18" charset="0"/>
          <a:ea typeface="+mn-ea"/>
          <a:cs typeface="+mn-cs"/>
        </a:defRPr>
      </a:lvl4pPr>
      <a:lvl5pPr marL="1828800" indent="-228600" algn="l" rtl="0" eaLnBrk="1" fontAlgn="base" hangingPunct="1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itchFamily="2" charset="2"/>
        <a:buChar char=""/>
        <a:defRPr sz="1600" kern="1200" baseline="0">
          <a:solidFill>
            <a:schemeClr val="tx1"/>
          </a:solidFill>
          <a:latin typeface="Palatino Linotype" pitchFamily="18" charset="0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ACB1D-6DFB-44AE-9E35-1CA29ECE194F}" type="datetime1">
              <a:rPr lang="en-US" altLang="zh-CN" smtClean="0"/>
              <a:pPr/>
              <a:t>11/17/2023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Personalized travel package recommendation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ACFCC-2322-4661-A781-A94D85AF95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Evaluation Examples Are Not Equally Informative: How Should That Change NLP Leaderboards?</a:t>
            </a:r>
            <a:r>
              <a:rPr lang="zh-CN" altLang="en-US" dirty="0"/>
              <a:t>（</a:t>
            </a:r>
            <a:r>
              <a:rPr lang="en-US" altLang="zh-CN" dirty="0"/>
              <a:t>2021ACL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400" dirty="0"/>
              <a:t>说明</a:t>
            </a:r>
            <a:r>
              <a:rPr lang="en-US" altLang="zh-CN" sz="2400" dirty="0"/>
              <a:t>IRT</a:t>
            </a:r>
            <a:r>
              <a:rPr lang="zh-CN" altLang="en-US" sz="2400" dirty="0"/>
              <a:t>参数与传统指标之间的关系</a:t>
            </a:r>
            <a:endParaRPr lang="en-US" altLang="zh-CN" sz="24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10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376CB2A-BC62-4838-99C2-AF268A989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14" y="3248362"/>
            <a:ext cx="8628571" cy="26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819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Evaluation Examples Are Not Equally Informative: How Should That Change NLP Leaderboards?</a:t>
            </a:r>
            <a:r>
              <a:rPr lang="zh-CN" altLang="en-US" dirty="0"/>
              <a:t>（</a:t>
            </a:r>
            <a:r>
              <a:rPr lang="en-US" altLang="zh-CN" dirty="0"/>
              <a:t>2021ACL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400" dirty="0"/>
              <a:t>采样有特点的样例给出具体解释</a:t>
            </a:r>
            <a:endParaRPr lang="en-US" altLang="zh-CN" sz="24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11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734764-A290-4A7A-BE51-8D5D89623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6" y="3246710"/>
            <a:ext cx="8892480" cy="299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889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Evaluation Examples Are Not Equally Informative: How Should That Change NLP Leaderboards?</a:t>
            </a:r>
            <a:r>
              <a:rPr lang="zh-CN" altLang="en-US" dirty="0"/>
              <a:t>（</a:t>
            </a:r>
            <a:r>
              <a:rPr lang="en-US" altLang="zh-CN" dirty="0"/>
              <a:t>2021ACL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400" dirty="0"/>
              <a:t>总结</a:t>
            </a:r>
            <a:endParaRPr lang="en-US" altLang="zh-CN" sz="2400" dirty="0"/>
          </a:p>
          <a:p>
            <a:pPr lvl="1"/>
            <a:r>
              <a:rPr lang="zh-CN" altLang="en-US" sz="2000" dirty="0"/>
              <a:t>关注到传统</a:t>
            </a:r>
            <a:r>
              <a:rPr lang="en-US" altLang="zh-CN" sz="2000" dirty="0"/>
              <a:t>Leaderboard</a:t>
            </a:r>
            <a:r>
              <a:rPr lang="zh-CN" altLang="en-US" sz="2000" dirty="0"/>
              <a:t>中存在的不关注数据的问题</a:t>
            </a:r>
            <a:endParaRPr lang="en-US" altLang="zh-CN" sz="2000" dirty="0"/>
          </a:p>
          <a:p>
            <a:pPr lvl="1"/>
            <a:r>
              <a:rPr lang="zh-CN" altLang="en-US" sz="2000" dirty="0"/>
              <a:t>引入了项目反应理论</a:t>
            </a:r>
            <a:r>
              <a:rPr lang="en-US" altLang="zh-CN" sz="2000" dirty="0"/>
              <a:t>IRT</a:t>
            </a:r>
          </a:p>
          <a:p>
            <a:pPr lvl="1"/>
            <a:r>
              <a:rPr lang="zh-CN" altLang="en-US" sz="2000" dirty="0"/>
              <a:t>大量的验证实验</a:t>
            </a:r>
            <a:endParaRPr lang="en-US" altLang="zh-CN" sz="20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12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D7A1274-3771-4FB9-94FE-8B7788FA1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904" y="3618176"/>
            <a:ext cx="5344726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58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Comparing Test Sets with Item Response Theory</a:t>
            </a:r>
            <a:r>
              <a:rPr lang="zh-CN" altLang="en-US" dirty="0"/>
              <a:t>（</a:t>
            </a:r>
            <a:r>
              <a:rPr lang="en-US" altLang="zh-CN" dirty="0"/>
              <a:t>2021ACL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sz="2400" dirty="0"/>
              <a:t>Motivation</a:t>
            </a:r>
          </a:p>
          <a:p>
            <a:pPr lvl="1"/>
            <a:r>
              <a:rPr lang="zh-CN" altLang="en-US" sz="1800" dirty="0"/>
              <a:t>用于预训练模型微调的</a:t>
            </a:r>
            <a:r>
              <a:rPr lang="en-US" altLang="zh-CN" sz="1800" dirty="0"/>
              <a:t>NLU</a:t>
            </a:r>
            <a:r>
              <a:rPr lang="zh-CN" altLang="en-US" sz="1800" dirty="0"/>
              <a:t>数据集饱和，质量不一</a:t>
            </a:r>
            <a:endParaRPr lang="en-US" altLang="zh-CN" sz="1800" dirty="0"/>
          </a:p>
          <a:p>
            <a:pPr lvl="1"/>
            <a:r>
              <a:rPr lang="zh-CN" altLang="en-US" sz="1800" dirty="0"/>
              <a:t>用</a:t>
            </a:r>
            <a:r>
              <a:rPr lang="en-US" altLang="zh-CN" sz="1800" dirty="0"/>
              <a:t>IRT</a:t>
            </a:r>
            <a:r>
              <a:rPr lang="zh-CN" altLang="en-US" sz="1800" dirty="0"/>
              <a:t>评价</a:t>
            </a:r>
            <a:r>
              <a:rPr lang="en-US" altLang="zh-CN" sz="1800" dirty="0"/>
              <a:t>NLU</a:t>
            </a:r>
            <a:r>
              <a:rPr lang="zh-CN" altLang="en-US" sz="1800" dirty="0"/>
              <a:t>任务中常用的数据集（分类、多选择</a:t>
            </a:r>
            <a:r>
              <a:rPr lang="en-US" altLang="zh-CN" sz="1800" dirty="0"/>
              <a:t>QA</a:t>
            </a:r>
            <a:r>
              <a:rPr lang="zh-CN" altLang="en-US" sz="1800" dirty="0"/>
              <a:t>、抽取</a:t>
            </a:r>
            <a:r>
              <a:rPr lang="en-US" altLang="zh-CN" sz="1800" dirty="0"/>
              <a:t>QA</a:t>
            </a:r>
            <a:r>
              <a:rPr lang="zh-CN" altLang="en-US" sz="1800" dirty="0"/>
              <a:t>）</a:t>
            </a:r>
            <a:endParaRPr lang="en-US" altLang="zh-CN" sz="1800" dirty="0"/>
          </a:p>
          <a:p>
            <a:pPr lvl="1"/>
            <a:r>
              <a:rPr lang="zh-CN" altLang="en-US" sz="1800" dirty="0"/>
              <a:t>评价建立在数据集之间的比较</a:t>
            </a:r>
            <a:endParaRPr lang="en-US" altLang="zh-CN" sz="18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13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C88E618-9A8A-4173-957D-02D6AA96A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3656147"/>
            <a:ext cx="6264696" cy="320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61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Comparing Test Sets with Item Response Theory</a:t>
            </a:r>
            <a:r>
              <a:rPr lang="zh-CN" altLang="en-US" dirty="0"/>
              <a:t>（</a:t>
            </a:r>
            <a:r>
              <a:rPr lang="en-US" altLang="zh-CN" dirty="0"/>
              <a:t>2021ACL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400" dirty="0"/>
              <a:t>定义</a:t>
            </a:r>
            <a:r>
              <a:rPr lang="en-US" altLang="zh-CN" sz="2400" dirty="0"/>
              <a:t>LEH</a:t>
            </a:r>
            <a:r>
              <a:rPr lang="zh-CN" altLang="en-US" sz="2400" dirty="0"/>
              <a:t>（</a:t>
            </a:r>
            <a:r>
              <a:rPr lang="en-US" altLang="zh-CN" sz="2400" dirty="0"/>
              <a:t>Locally Estimated Headroom)</a:t>
            </a:r>
            <a:r>
              <a:rPr lang="zh-CN" altLang="en-US" sz="2400" dirty="0"/>
              <a:t>得分</a:t>
            </a:r>
            <a:endParaRPr lang="en-US" altLang="zh-CN" sz="2400" dirty="0"/>
          </a:p>
          <a:p>
            <a:pPr lvl="1"/>
            <a:r>
              <a:rPr lang="zh-CN" altLang="en-US" sz="1800" dirty="0"/>
              <a:t>该</a:t>
            </a:r>
            <a:r>
              <a:rPr lang="en-US" altLang="zh-CN" sz="1800" dirty="0"/>
              <a:t>example</a:t>
            </a:r>
            <a:r>
              <a:rPr lang="zh-CN" altLang="en-US" sz="1800" dirty="0"/>
              <a:t>的</a:t>
            </a:r>
            <a:r>
              <a:rPr lang="en-US" altLang="zh-CN" sz="1800" dirty="0"/>
              <a:t>ICC</a:t>
            </a:r>
            <a:r>
              <a:rPr lang="zh-CN" altLang="en-US" sz="1800" dirty="0"/>
              <a:t>曲线在模型能力最强点的导数值（</a:t>
            </a:r>
            <a:r>
              <a:rPr lang="en-US" altLang="zh-CN" sz="1800" dirty="0"/>
              <a:t>ALBERT-XXL-v2</a:t>
            </a:r>
            <a:r>
              <a:rPr lang="zh-CN" altLang="en-US" sz="1800" dirty="0"/>
              <a:t>）</a:t>
            </a:r>
            <a:endParaRPr lang="en-US" altLang="zh-CN" sz="1800" dirty="0"/>
          </a:p>
          <a:p>
            <a:pPr lvl="1"/>
            <a:r>
              <a:rPr lang="zh-CN" altLang="en-US" sz="1800" dirty="0"/>
              <a:t>高</a:t>
            </a:r>
            <a:r>
              <a:rPr lang="en-US" altLang="zh-CN" sz="1800" dirty="0"/>
              <a:t>LEH</a:t>
            </a:r>
            <a:r>
              <a:rPr lang="zh-CN" altLang="en-US" sz="1800" dirty="0"/>
              <a:t>值代表这个样本具有很好的区分度</a:t>
            </a:r>
            <a:endParaRPr lang="en-US" altLang="zh-CN" sz="1800" dirty="0"/>
          </a:p>
          <a:p>
            <a:pPr lvl="1"/>
            <a:endParaRPr lang="en-US" altLang="zh-CN" sz="18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14</a:t>
            </a:fld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98D6344-977E-4A7B-B77A-993AB6D46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98" y="3605064"/>
            <a:ext cx="4204276" cy="274213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E1BF72F-A3FC-445F-9C17-01FD23F37A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2424" y="4232721"/>
            <a:ext cx="5574961" cy="198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031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Comparing Test Sets with Item Response Theory</a:t>
            </a:r>
            <a:r>
              <a:rPr lang="zh-CN" altLang="en-US" dirty="0"/>
              <a:t>（</a:t>
            </a:r>
            <a:r>
              <a:rPr lang="en-US" altLang="zh-CN" dirty="0"/>
              <a:t>2021ACL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400" dirty="0"/>
              <a:t>可视化分析</a:t>
            </a:r>
            <a:endParaRPr lang="en-US" altLang="zh-CN" sz="1800" dirty="0"/>
          </a:p>
          <a:p>
            <a:pPr lvl="1"/>
            <a:r>
              <a:rPr lang="zh-CN" altLang="en-US" sz="1800" dirty="0"/>
              <a:t>普遍存在的半月形状</a:t>
            </a:r>
            <a:endParaRPr lang="en-US" altLang="zh-CN" sz="1800" dirty="0"/>
          </a:p>
          <a:p>
            <a:pPr lvl="2"/>
            <a:r>
              <a:rPr lang="zh-CN" altLang="en-US" sz="1600" dirty="0"/>
              <a:t>高难度的样例往往具有高区分度</a:t>
            </a:r>
            <a:endParaRPr lang="en-US" altLang="zh-CN" sz="1600" dirty="0"/>
          </a:p>
          <a:p>
            <a:pPr lvl="2"/>
            <a:r>
              <a:rPr lang="zh-CN" altLang="en-US" sz="1600" dirty="0"/>
              <a:t>这是</a:t>
            </a:r>
            <a:r>
              <a:rPr lang="en-US" altLang="zh-CN" sz="1600" dirty="0"/>
              <a:t>ICC</a:t>
            </a:r>
            <a:r>
              <a:rPr lang="zh-CN" altLang="en-US" sz="1600" dirty="0"/>
              <a:t>曲线中的饱和点（上界和下界）</a:t>
            </a:r>
            <a:endParaRPr lang="en-US" altLang="zh-CN" sz="1600" dirty="0"/>
          </a:p>
          <a:p>
            <a:pPr lvl="2"/>
            <a:endParaRPr lang="en-US" altLang="zh-CN" sz="16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15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BB3E9FD-AE15-4217-8DD5-1FF4E541A1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680" y="3616758"/>
            <a:ext cx="5400600" cy="304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457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Clustering Examples in Multi-Dataset NLP Benchmarks with Item Response Theory</a:t>
            </a:r>
            <a:r>
              <a:rPr lang="zh-CN" altLang="en-US" dirty="0"/>
              <a:t>（</a:t>
            </a:r>
            <a:r>
              <a:rPr lang="en-US" altLang="zh-CN" dirty="0"/>
              <a:t>2022ACL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000" dirty="0"/>
              <a:t>多数据集的</a:t>
            </a:r>
            <a:r>
              <a:rPr lang="en-US" altLang="zh-CN" sz="2000" dirty="0"/>
              <a:t>benchmarks</a:t>
            </a:r>
          </a:p>
          <a:p>
            <a:pPr lvl="1"/>
            <a:r>
              <a:rPr lang="en-US" altLang="zh-CN" sz="1800" dirty="0"/>
              <a:t>e.g.</a:t>
            </a:r>
            <a:r>
              <a:rPr lang="zh-CN" altLang="en-US" sz="1800" dirty="0"/>
              <a:t> </a:t>
            </a:r>
            <a:r>
              <a:rPr lang="en-US" altLang="zh-CN" sz="1800" dirty="0"/>
              <a:t>MRQA</a:t>
            </a:r>
            <a:r>
              <a:rPr lang="zh-CN" altLang="en-US" sz="1800" dirty="0"/>
              <a:t>囊括了</a:t>
            </a:r>
            <a:r>
              <a:rPr lang="en-US" altLang="zh-CN" sz="1800" dirty="0"/>
              <a:t>12</a:t>
            </a:r>
            <a:r>
              <a:rPr lang="zh-CN" altLang="en-US" sz="1800" dirty="0"/>
              <a:t>个</a:t>
            </a:r>
            <a:r>
              <a:rPr lang="en-US" altLang="zh-CN" sz="1800" dirty="0"/>
              <a:t>QA</a:t>
            </a:r>
            <a:r>
              <a:rPr lang="zh-CN" altLang="en-US" sz="1800" dirty="0"/>
              <a:t>数据集</a:t>
            </a:r>
            <a:endParaRPr lang="en-US" altLang="zh-CN" sz="1800" dirty="0"/>
          </a:p>
          <a:p>
            <a:pPr lvl="1"/>
            <a:endParaRPr lang="en-US" altLang="zh-CN" sz="1800" dirty="0"/>
          </a:p>
          <a:p>
            <a:pPr lvl="1"/>
            <a:endParaRPr lang="en-US" altLang="zh-CN" sz="1800" dirty="0"/>
          </a:p>
          <a:p>
            <a:pPr lvl="1"/>
            <a:endParaRPr lang="en-US" altLang="zh-CN" sz="1800" dirty="0"/>
          </a:p>
          <a:p>
            <a:pPr lvl="1"/>
            <a:endParaRPr lang="en-US" altLang="zh-CN" sz="1800" dirty="0"/>
          </a:p>
          <a:p>
            <a:pPr lvl="1"/>
            <a:endParaRPr lang="en-US" altLang="zh-CN" sz="1800" dirty="0"/>
          </a:p>
          <a:p>
            <a:r>
              <a:rPr lang="zh-CN" altLang="en-US" sz="2000" dirty="0"/>
              <a:t>检测</a:t>
            </a:r>
            <a:r>
              <a:rPr lang="en-US" altLang="zh-CN" sz="2000" dirty="0"/>
              <a:t>IRT</a:t>
            </a:r>
            <a:r>
              <a:rPr lang="zh-CN" altLang="en-US" sz="2000" dirty="0"/>
              <a:t>能否在一个任务中探测数据集的不同</a:t>
            </a:r>
            <a:endParaRPr lang="en-US" altLang="zh-CN" sz="2000" dirty="0"/>
          </a:p>
          <a:p>
            <a:r>
              <a:rPr lang="zh-CN" altLang="en-US" sz="2000" dirty="0"/>
              <a:t>尝试从可解释的特征角度说明难度因子（</a:t>
            </a:r>
            <a:r>
              <a:rPr lang="en-US" altLang="zh-CN" sz="2000" dirty="0"/>
              <a:t>e.g.</a:t>
            </a:r>
            <a:r>
              <a:rPr lang="zh-CN" altLang="en-US" sz="2000" dirty="0"/>
              <a:t> </a:t>
            </a:r>
            <a:r>
              <a:rPr lang="en-US" altLang="zh-CN" sz="2000" dirty="0"/>
              <a:t>label, topics, embeddings)</a:t>
            </a:r>
          </a:p>
          <a:p>
            <a:endParaRPr lang="en-US" altLang="zh-CN" sz="2200" dirty="0"/>
          </a:p>
          <a:p>
            <a:endParaRPr lang="en-US" altLang="zh-CN" sz="2000" dirty="0"/>
          </a:p>
          <a:p>
            <a:endParaRPr lang="en-US" altLang="zh-CN" sz="1600" dirty="0"/>
          </a:p>
          <a:p>
            <a:pPr lvl="2"/>
            <a:endParaRPr lang="en-US" altLang="zh-CN" sz="16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16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F246693-93B8-40FC-8A09-1772616F4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524" y="3429000"/>
            <a:ext cx="8424936" cy="1772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007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Clustering Examples in Multi-Dataset NLP Benchmarks with Item Response Theory</a:t>
            </a:r>
            <a:r>
              <a:rPr lang="zh-CN" altLang="en-US" dirty="0"/>
              <a:t>（</a:t>
            </a:r>
            <a:r>
              <a:rPr lang="en-US" altLang="zh-CN" dirty="0"/>
              <a:t>2022ACL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000" dirty="0"/>
              <a:t>可解释</a:t>
            </a:r>
            <a:r>
              <a:rPr lang="en-US" altLang="zh-CN" sz="2000" dirty="0"/>
              <a:t>IRT</a:t>
            </a:r>
            <a:r>
              <a:rPr lang="zh-CN" altLang="en-US" sz="2000" dirty="0"/>
              <a:t>参数</a:t>
            </a:r>
            <a:endParaRPr lang="en-US" altLang="zh-CN" sz="2000" dirty="0"/>
          </a:p>
          <a:p>
            <a:pPr lvl="1"/>
            <a:r>
              <a:rPr lang="zh-CN" altLang="en-US" sz="1800" dirty="0"/>
              <a:t>关联</a:t>
            </a:r>
            <a:r>
              <a:rPr lang="en-US" altLang="zh-CN" sz="1800" dirty="0"/>
              <a:t>IRT</a:t>
            </a:r>
            <a:r>
              <a:rPr lang="zh-CN" altLang="en-US" sz="1800" dirty="0"/>
              <a:t>参数和数据集或标签特征</a:t>
            </a:r>
            <a:endParaRPr lang="en-US" altLang="zh-CN" sz="1800" dirty="0"/>
          </a:p>
          <a:p>
            <a:pPr lvl="2"/>
            <a:r>
              <a:rPr lang="zh-CN" altLang="en-US" sz="1600" dirty="0"/>
              <a:t>使用</a:t>
            </a:r>
            <a:r>
              <a:rPr lang="en-US" altLang="zh-CN" sz="1600" dirty="0"/>
              <a:t>MIRT</a:t>
            </a:r>
            <a:r>
              <a:rPr lang="zh-CN" altLang="en-US" sz="1600" dirty="0"/>
              <a:t>，保证</a:t>
            </a:r>
            <a:r>
              <a:rPr lang="en-US" altLang="zh-CN" sz="1600" dirty="0"/>
              <a:t>IRT</a:t>
            </a:r>
            <a:r>
              <a:rPr lang="zh-CN" altLang="en-US" sz="1600" dirty="0"/>
              <a:t>参数为多维，使用</a:t>
            </a:r>
            <a:r>
              <a:rPr lang="en-US" altLang="zh-CN" sz="1600" dirty="0"/>
              <a:t>t-SNE</a:t>
            </a:r>
            <a:r>
              <a:rPr lang="zh-CN" altLang="en-US" sz="1600" dirty="0"/>
              <a:t>降维观察如分类标签或者源数据集关系</a:t>
            </a:r>
            <a:endParaRPr lang="en-US" altLang="zh-CN" sz="1600" dirty="0"/>
          </a:p>
          <a:p>
            <a:pPr lvl="1"/>
            <a:r>
              <a:rPr lang="zh-CN" altLang="en-US" sz="1800" dirty="0"/>
              <a:t>标签关联性强</a:t>
            </a:r>
            <a:endParaRPr lang="en-US" altLang="zh-CN" sz="1800" dirty="0"/>
          </a:p>
          <a:p>
            <a:endParaRPr lang="en-US" altLang="zh-CN" sz="2000" dirty="0"/>
          </a:p>
          <a:p>
            <a:endParaRPr lang="en-US" altLang="zh-CN" sz="1600" dirty="0"/>
          </a:p>
          <a:p>
            <a:pPr lvl="2"/>
            <a:endParaRPr lang="en-US" altLang="zh-CN" sz="16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17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FE32DD-89B1-445E-B7DB-10A45CD20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792" y="3753036"/>
            <a:ext cx="5453761" cy="303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349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Clustering Examples in Multi-Dataset NLP Benchmarks with Item Response Theory</a:t>
            </a:r>
            <a:r>
              <a:rPr lang="zh-CN" altLang="en-US" dirty="0"/>
              <a:t>（</a:t>
            </a:r>
            <a:r>
              <a:rPr lang="en-US" altLang="zh-CN" dirty="0"/>
              <a:t>2022ACL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000" dirty="0"/>
              <a:t>可解释</a:t>
            </a:r>
            <a:r>
              <a:rPr lang="en-US" altLang="zh-CN" sz="2000" dirty="0"/>
              <a:t>IRT</a:t>
            </a:r>
            <a:r>
              <a:rPr lang="zh-CN" altLang="en-US" sz="2000" dirty="0"/>
              <a:t>参数</a:t>
            </a:r>
            <a:endParaRPr lang="en-US" altLang="zh-CN" sz="2000" dirty="0"/>
          </a:p>
          <a:p>
            <a:pPr lvl="1"/>
            <a:r>
              <a:rPr lang="zh-CN" altLang="en-US" sz="1800" dirty="0"/>
              <a:t>关联</a:t>
            </a:r>
            <a:r>
              <a:rPr lang="en-US" altLang="zh-CN" sz="1800" dirty="0"/>
              <a:t>IRT</a:t>
            </a:r>
            <a:r>
              <a:rPr lang="zh-CN" altLang="en-US" sz="1800" dirty="0"/>
              <a:t>参数和挖掘到的语义信息</a:t>
            </a:r>
            <a:endParaRPr lang="en-US" altLang="zh-CN" sz="1800" dirty="0"/>
          </a:p>
          <a:p>
            <a:pPr lvl="2"/>
            <a:r>
              <a:rPr lang="zh-CN" altLang="en-US" sz="1400" dirty="0"/>
              <a:t>基于主题模型挖掘主题信息对</a:t>
            </a:r>
            <a:r>
              <a:rPr lang="en-US" altLang="zh-CN" sz="1400" dirty="0"/>
              <a:t>IRT</a:t>
            </a:r>
            <a:r>
              <a:rPr lang="zh-CN" altLang="en-US" sz="1400" dirty="0"/>
              <a:t>参数的影响</a:t>
            </a:r>
            <a:endParaRPr lang="en-US" altLang="zh-CN" sz="1400" dirty="0"/>
          </a:p>
          <a:p>
            <a:pPr lvl="2"/>
            <a:r>
              <a:rPr lang="zh-CN" altLang="en-US" sz="1400" dirty="0"/>
              <a:t>使用</a:t>
            </a:r>
            <a:r>
              <a:rPr lang="en-US" altLang="zh-CN" sz="1400" dirty="0"/>
              <a:t>BERT</a:t>
            </a:r>
            <a:r>
              <a:rPr lang="zh-CN" altLang="en-US" sz="1400" dirty="0"/>
              <a:t>对</a:t>
            </a:r>
            <a:r>
              <a:rPr lang="en-US" altLang="zh-CN" sz="1400" dirty="0"/>
              <a:t>IRT</a:t>
            </a:r>
            <a:r>
              <a:rPr lang="zh-CN" altLang="en-US" sz="1400" dirty="0"/>
              <a:t>模型参数预测挖掘语义的关联性</a:t>
            </a:r>
            <a:endParaRPr lang="en-US" altLang="zh-CN" sz="1400" dirty="0"/>
          </a:p>
          <a:p>
            <a:endParaRPr lang="en-US" altLang="zh-CN" sz="2000" dirty="0"/>
          </a:p>
          <a:p>
            <a:endParaRPr lang="en-US" altLang="zh-CN" sz="1600" dirty="0"/>
          </a:p>
          <a:p>
            <a:pPr lvl="2"/>
            <a:endParaRPr lang="en-US" altLang="zh-CN" sz="16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18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1EEB5A-1775-4132-88EE-8B887AA02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072" y="2204864"/>
            <a:ext cx="4056371" cy="269350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4244D7B-F0C9-48D6-A253-51AF33524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71668"/>
            <a:ext cx="5256584" cy="280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398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EXPLAINABOARD: An Explainable Leaderboard for NLP</a:t>
            </a:r>
            <a:r>
              <a:rPr lang="zh-CN" altLang="en-US" dirty="0"/>
              <a:t>（</a:t>
            </a:r>
            <a:r>
              <a:rPr lang="en-US" altLang="zh-CN" dirty="0" err="1"/>
              <a:t>Arxiv</a:t>
            </a:r>
            <a:r>
              <a:rPr lang="en-US" altLang="zh-CN" dirty="0"/>
              <a:t> 2021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400" dirty="0"/>
              <a:t>可解释性</a:t>
            </a:r>
            <a:r>
              <a:rPr lang="en-US" altLang="zh-CN" sz="2400" dirty="0"/>
              <a:t>Leaderboard</a:t>
            </a:r>
          </a:p>
          <a:p>
            <a:pPr lvl="1"/>
            <a:r>
              <a:rPr lang="zh-CN" altLang="en-US" sz="1800" dirty="0"/>
              <a:t>单一指标反馈信息过于有限</a:t>
            </a:r>
            <a:endParaRPr lang="en-US" altLang="zh-CN" sz="1800" dirty="0"/>
          </a:p>
          <a:p>
            <a:pPr lvl="1"/>
            <a:r>
              <a:rPr lang="zh-CN" altLang="en-US" sz="1800" dirty="0"/>
              <a:t>可解释性：展示算法的优缺点</a:t>
            </a:r>
            <a:endParaRPr lang="en-US" altLang="zh-CN" sz="1800" dirty="0"/>
          </a:p>
          <a:p>
            <a:pPr lvl="1"/>
            <a:r>
              <a:rPr lang="zh-CN" altLang="en-US" sz="1800" dirty="0"/>
              <a:t>可互动性：缺乏用户互动性</a:t>
            </a:r>
            <a:endParaRPr lang="en-US" altLang="zh-CN" sz="1800" dirty="0"/>
          </a:p>
          <a:p>
            <a:pPr lvl="1"/>
            <a:r>
              <a:rPr lang="zh-CN" altLang="en-US" sz="1800" dirty="0"/>
              <a:t>可靠性：</a:t>
            </a:r>
            <a:r>
              <a:rPr lang="en-US" altLang="zh-CN" sz="1800" dirty="0"/>
              <a:t>ranking</a:t>
            </a:r>
            <a:r>
              <a:rPr lang="zh-CN" altLang="en-US" sz="1800" dirty="0"/>
              <a:t>的可靠性</a:t>
            </a:r>
            <a:endParaRPr lang="en-US" altLang="zh-CN" sz="1800" dirty="0"/>
          </a:p>
          <a:p>
            <a:pPr lvl="1"/>
            <a:endParaRPr lang="en-US" altLang="zh-CN" sz="1800" dirty="0"/>
          </a:p>
          <a:p>
            <a:r>
              <a:rPr lang="en-US" altLang="zh-CN" sz="2400" dirty="0"/>
              <a:t>Online</a:t>
            </a:r>
            <a:r>
              <a:rPr lang="zh-CN" altLang="en-US" sz="2400" dirty="0"/>
              <a:t>平台</a:t>
            </a:r>
            <a:endParaRPr lang="en-US" altLang="zh-CN" sz="24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19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E99DBBE-C6FE-4BD5-9566-ED27F95E9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4546" y="2092896"/>
            <a:ext cx="5003404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489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Outline 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问题简述</a:t>
            </a:r>
            <a:endParaRPr lang="en-US" altLang="zh-CN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相关工作</a:t>
            </a:r>
            <a:endParaRPr lang="en-US" altLang="zh-CN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工作进度</a:t>
            </a:r>
            <a:endParaRPr lang="en-US" altLang="zh-CN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62324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EXPLAINABOARD: An Explainable Leaderboard for NLP</a:t>
            </a:r>
            <a:r>
              <a:rPr lang="zh-CN" altLang="en-US" dirty="0"/>
              <a:t>（</a:t>
            </a:r>
            <a:r>
              <a:rPr lang="en-US" altLang="zh-CN" dirty="0" err="1"/>
              <a:t>Arxiv</a:t>
            </a:r>
            <a:r>
              <a:rPr lang="en-US" altLang="zh-CN" dirty="0"/>
              <a:t> 2021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400" dirty="0"/>
              <a:t>可解释性</a:t>
            </a:r>
            <a:r>
              <a:rPr lang="en-US" altLang="zh-CN" sz="2400" dirty="0"/>
              <a:t>Leaderboard</a:t>
            </a:r>
          </a:p>
          <a:p>
            <a:pPr lvl="1"/>
            <a:r>
              <a:rPr lang="en-US" altLang="zh-CN" sz="2000" dirty="0"/>
              <a:t>Attribute definition</a:t>
            </a:r>
            <a:r>
              <a:rPr lang="zh-CN" altLang="en-US" sz="2000" dirty="0"/>
              <a:t>：定义分类标准</a:t>
            </a:r>
            <a:endParaRPr lang="en-US" altLang="zh-CN" sz="2000" dirty="0"/>
          </a:p>
          <a:p>
            <a:pPr lvl="1"/>
            <a:r>
              <a:rPr lang="en-US" altLang="zh-CN" sz="2000" dirty="0"/>
              <a:t>Bucketing</a:t>
            </a:r>
            <a:r>
              <a:rPr lang="zh-CN" altLang="en-US" sz="2000" dirty="0"/>
              <a:t>：分成多个子集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pPr marL="366713" lvl="1" indent="0">
              <a:buNone/>
            </a:pPr>
            <a:r>
              <a:rPr lang="en-US" altLang="zh-CN" sz="2000" dirty="0"/>
              <a:t>NER</a:t>
            </a:r>
            <a:r>
              <a:rPr lang="zh-CN" altLang="en-US" sz="2000" dirty="0"/>
              <a:t>任务</a:t>
            </a:r>
            <a:endParaRPr lang="en-US" altLang="zh-CN" sz="2000" dirty="0"/>
          </a:p>
          <a:p>
            <a:pPr marL="366713" lvl="1" indent="0">
              <a:buNone/>
            </a:pPr>
            <a:r>
              <a:rPr lang="zh-CN" altLang="en-US" sz="2000" dirty="0"/>
              <a:t>词频、词长、句长</a:t>
            </a:r>
            <a:r>
              <a:rPr lang="en-US" altLang="zh-CN" sz="2000" dirty="0"/>
              <a:t>…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20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1D0AB1D-0DFC-4A77-95E6-EEF7AC59A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4941168"/>
            <a:ext cx="7171428" cy="10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768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Interpretable Multi-dataset Evaluation for Named Entity Recognition(EMNLP 2020)</a:t>
            </a:r>
          </a:p>
          <a:p>
            <a:r>
              <a:rPr lang="zh-CN" altLang="en-US" sz="2400" dirty="0"/>
              <a:t>基于</a:t>
            </a:r>
            <a:r>
              <a:rPr lang="en-US" altLang="zh-CN" sz="2400" dirty="0"/>
              <a:t>Bucketing</a:t>
            </a:r>
            <a:r>
              <a:rPr lang="zh-CN" altLang="en-US" sz="2400" dirty="0"/>
              <a:t>思想</a:t>
            </a:r>
            <a:endParaRPr lang="en-US" altLang="zh-CN" sz="2400" dirty="0"/>
          </a:p>
          <a:p>
            <a:pPr lvl="1"/>
            <a:r>
              <a:rPr lang="en-US" altLang="zh-CN" sz="1800" dirty="0"/>
              <a:t>Model-wise (e.g. “Is a model with a CRF layer better at dealing with long entities?”)</a:t>
            </a:r>
          </a:p>
          <a:p>
            <a:pPr lvl="1"/>
            <a:r>
              <a:rPr lang="en-US" altLang="zh-CN" sz="1800" dirty="0"/>
              <a:t>Attribute-wise (e.g. “Does entity length correlate with model performance on all datasets or just some?”)</a:t>
            </a:r>
          </a:p>
          <a:p>
            <a:pPr lvl="1"/>
            <a:r>
              <a:rPr lang="en-US" altLang="zh-CN" sz="1800" dirty="0"/>
              <a:t>Bucket-wise (e.g. “What entity attributes indicate that a BERT-based model will likely fail?”)</a:t>
            </a:r>
          </a:p>
          <a:p>
            <a:endParaRPr lang="en-US" altLang="zh-CN" sz="24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21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C15C369-3BDF-4200-8D54-7CB2CA174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966" y="4367993"/>
            <a:ext cx="4564363" cy="2261407"/>
          </a:xfrm>
          <a:prstGeom prst="rect">
            <a:avLst/>
          </a:prstGeom>
        </p:spPr>
      </p:pic>
      <p:sp>
        <p:nvSpPr>
          <p:cNvPr id="7" name="椭圆 6">
            <a:extLst>
              <a:ext uri="{FF2B5EF4-FFF2-40B4-BE49-F238E27FC236}">
                <a16:creationId xmlns:a16="http://schemas.microsoft.com/office/drawing/2014/main" id="{D6691460-F072-41CB-A1AA-6F45FDE586CE}"/>
              </a:ext>
            </a:extLst>
          </p:cNvPr>
          <p:cNvSpPr/>
          <p:nvPr/>
        </p:nvSpPr>
        <p:spPr>
          <a:xfrm flipV="1">
            <a:off x="5455912" y="5949281"/>
            <a:ext cx="1080120" cy="28803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6167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Interpretable Multi-dataset Evaluation for Named Entity Recognition(EMNLP 2020)</a:t>
            </a:r>
          </a:p>
          <a:p>
            <a:r>
              <a:rPr lang="en-US" altLang="zh-CN" sz="2400" dirty="0"/>
              <a:t>Attribute Definition</a:t>
            </a:r>
          </a:p>
          <a:p>
            <a:endParaRPr lang="en-US" altLang="zh-CN" sz="24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22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7B9A3FA-007F-4314-A026-4D887C460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5193" y="2780928"/>
            <a:ext cx="4849597" cy="321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630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Interpretable Multi-dataset Evaluation for Named Entity Recognition(EMNLP 2020)</a:t>
            </a:r>
          </a:p>
          <a:p>
            <a:r>
              <a:rPr lang="zh-CN" altLang="en-US" sz="2400" dirty="0"/>
              <a:t>基于</a:t>
            </a:r>
            <a:r>
              <a:rPr lang="en-US" altLang="zh-CN" sz="2400" dirty="0"/>
              <a:t>Bucketing</a:t>
            </a:r>
            <a:r>
              <a:rPr lang="zh-CN" altLang="en-US" sz="2400" dirty="0"/>
              <a:t>思想</a:t>
            </a:r>
            <a:endParaRPr lang="en-US" altLang="zh-CN" sz="2400" dirty="0"/>
          </a:p>
          <a:p>
            <a:pPr lvl="1"/>
            <a:r>
              <a:rPr lang="en-US" altLang="zh-CN" sz="1800" dirty="0"/>
              <a:t>Model-wise (e.g. “Is a model with a CRF layer better at dealing with long entities?”)</a:t>
            </a:r>
          </a:p>
          <a:p>
            <a:pPr lvl="1"/>
            <a:r>
              <a:rPr lang="en-US" altLang="zh-CN" sz="1800" dirty="0"/>
              <a:t>Attribute-wise (e.g. “Does entity length correlate with model performance on all datasets or just some?”)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23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9B0F3B5-6796-4427-BF04-FC4B1A1B4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3933056"/>
            <a:ext cx="4720483" cy="280377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A7B1A6E-0FCC-49EF-BD0C-5D138B516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6059" y="4038692"/>
            <a:ext cx="3227536" cy="262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431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Interpretable Multi-dataset Evaluation for Named Entity Recognition(EMNLP 2020)</a:t>
            </a:r>
          </a:p>
          <a:p>
            <a:r>
              <a:rPr lang="zh-CN" altLang="en-US" sz="2400" dirty="0"/>
              <a:t>基于</a:t>
            </a:r>
            <a:r>
              <a:rPr lang="en-US" altLang="zh-CN" sz="2400" dirty="0"/>
              <a:t>Bucketing</a:t>
            </a:r>
            <a:r>
              <a:rPr lang="zh-CN" altLang="en-US" sz="2400" dirty="0"/>
              <a:t>思想</a:t>
            </a:r>
            <a:endParaRPr lang="en-US" altLang="zh-CN" sz="2400" dirty="0"/>
          </a:p>
          <a:p>
            <a:pPr lvl="1"/>
            <a:r>
              <a:rPr lang="en-US" altLang="zh-CN" sz="1800" dirty="0"/>
              <a:t>Bucket-wise (e.g. “What entity attributes indicate that a BERT-based model will likely fail?”)</a:t>
            </a:r>
          </a:p>
          <a:p>
            <a:endParaRPr lang="en-US" altLang="zh-CN" sz="240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24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F92312-91F1-41C8-BCD1-6CA72F16C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502" y="3418292"/>
            <a:ext cx="7602996" cy="321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630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工作进度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模型诊断</a:t>
            </a:r>
            <a:endParaRPr lang="en-US" altLang="zh-CN" dirty="0"/>
          </a:p>
          <a:p>
            <a:pPr lvl="1"/>
            <a:r>
              <a:rPr lang="en-US" altLang="zh-CN" dirty="0"/>
              <a:t>Motivation</a:t>
            </a:r>
          </a:p>
          <a:p>
            <a:pPr lvl="2"/>
            <a:r>
              <a:rPr lang="en-US" altLang="zh-CN" dirty="0"/>
              <a:t>IRT</a:t>
            </a:r>
            <a:r>
              <a:rPr lang="zh-CN" altLang="en-US" dirty="0"/>
              <a:t>仅对模型单一能力建模，定义技能</a:t>
            </a:r>
            <a:endParaRPr lang="en-US" altLang="zh-CN" dirty="0"/>
          </a:p>
          <a:p>
            <a:pPr lvl="2"/>
            <a:r>
              <a:rPr lang="zh-CN" altLang="en-US" dirty="0"/>
              <a:t>引入认知诊断模型</a:t>
            </a:r>
            <a:endParaRPr lang="en-US" altLang="zh-CN" dirty="0"/>
          </a:p>
          <a:p>
            <a:pPr lvl="2"/>
            <a:r>
              <a:rPr lang="zh-CN" altLang="en-US" dirty="0"/>
              <a:t>为开放域无标签文本提供模型选择的依据</a:t>
            </a:r>
            <a:endParaRPr lang="en-US" altLang="zh-CN" dirty="0"/>
          </a:p>
          <a:p>
            <a:pPr lvl="2"/>
            <a:endParaRPr lang="en-US" altLang="zh-CN" dirty="0"/>
          </a:p>
          <a:p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25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53FAD57-2D52-4F46-83C4-0D93B46D9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93" y="3625218"/>
            <a:ext cx="2578832" cy="273734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7DB786B-C1D9-4F81-82B6-FE752D2AD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706" y="3489569"/>
            <a:ext cx="5307492" cy="300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0363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工作进度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技能定义</a:t>
            </a:r>
            <a:endParaRPr lang="en-US" altLang="zh-CN" dirty="0"/>
          </a:p>
          <a:p>
            <a:pPr lvl="1"/>
            <a:r>
              <a:rPr lang="en-US" altLang="zh-CN" dirty="0"/>
              <a:t>LDA</a:t>
            </a:r>
            <a:r>
              <a:rPr lang="zh-CN" altLang="en-US" dirty="0"/>
              <a:t>（主题聚类）</a:t>
            </a:r>
            <a:endParaRPr lang="en-US" altLang="zh-CN" dirty="0"/>
          </a:p>
          <a:p>
            <a:pPr lvl="2"/>
            <a:r>
              <a:rPr lang="zh-CN" altLang="en-US" dirty="0"/>
              <a:t>诊断的关键词抽取任务与主题相关度高</a:t>
            </a:r>
            <a:endParaRPr lang="en-US" altLang="zh-CN" dirty="0"/>
          </a:p>
          <a:p>
            <a:pPr lvl="2"/>
            <a:r>
              <a:rPr lang="zh-CN" altLang="en-US" dirty="0"/>
              <a:t>任务数据集无相关标签</a:t>
            </a:r>
            <a:endParaRPr lang="en-US" altLang="zh-CN" dirty="0"/>
          </a:p>
          <a:p>
            <a:pPr lvl="2"/>
            <a:r>
              <a:rPr lang="zh-CN" altLang="en-US" dirty="0"/>
              <a:t>高可解释性</a:t>
            </a:r>
            <a:endParaRPr lang="en-US" altLang="zh-CN" dirty="0"/>
          </a:p>
          <a:p>
            <a:pPr lvl="2"/>
            <a:r>
              <a:rPr lang="zh-CN" altLang="en-US" dirty="0"/>
              <a:t>类似于分桶的思想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无监督聚类</a:t>
            </a:r>
            <a:endParaRPr lang="en-US" altLang="zh-CN" dirty="0"/>
          </a:p>
          <a:p>
            <a:pPr lvl="2"/>
            <a:r>
              <a:rPr lang="en-US" altLang="zh-CN" dirty="0"/>
              <a:t>Topic </a:t>
            </a:r>
            <a:r>
              <a:rPr lang="zh-CN" altLang="en-US" dirty="0"/>
              <a:t>主题词</a:t>
            </a:r>
            <a:endParaRPr lang="en-US" altLang="zh-CN" dirty="0"/>
          </a:p>
          <a:p>
            <a:pPr lvl="3"/>
            <a:r>
              <a:rPr lang="en-US" altLang="zh-CN" dirty="0"/>
              <a:t>Topic 3</a:t>
            </a:r>
            <a:r>
              <a:rPr lang="zh-CN" altLang="en-US" dirty="0"/>
              <a:t>：</a:t>
            </a:r>
            <a:r>
              <a:rPr lang="en-US" altLang="zh-CN" dirty="0"/>
              <a:t>US</a:t>
            </a:r>
            <a:r>
              <a:rPr lang="zh-CN" altLang="en-US" dirty="0"/>
              <a:t>新闻</a:t>
            </a:r>
            <a:endParaRPr lang="en-US" altLang="zh-CN" dirty="0"/>
          </a:p>
          <a:p>
            <a:pPr lvl="3"/>
            <a:r>
              <a:rPr lang="en-US" altLang="zh-CN" dirty="0"/>
              <a:t>Topic 6</a:t>
            </a:r>
            <a:r>
              <a:rPr lang="zh-CN" altLang="en-US" dirty="0"/>
              <a:t>：音乐</a:t>
            </a:r>
            <a:endParaRPr lang="en-US" altLang="zh-CN" dirty="0"/>
          </a:p>
          <a:p>
            <a:pPr lvl="3"/>
            <a:r>
              <a:rPr lang="en-US" altLang="zh-CN" dirty="0"/>
              <a:t>Topic 14</a:t>
            </a:r>
            <a:r>
              <a:rPr lang="zh-CN" altLang="en-US" dirty="0"/>
              <a:t>：移动设备</a:t>
            </a:r>
            <a:endParaRPr lang="en-US" altLang="zh-CN" dirty="0"/>
          </a:p>
          <a:p>
            <a:pPr lvl="3"/>
            <a:r>
              <a:rPr lang="en-US" altLang="zh-CN" dirty="0"/>
              <a:t>Topic 16</a:t>
            </a:r>
            <a:r>
              <a:rPr lang="zh-CN" altLang="en-US" dirty="0"/>
              <a:t>：美食</a:t>
            </a:r>
            <a:endParaRPr lang="en-US" altLang="zh-CN" dirty="0"/>
          </a:p>
          <a:p>
            <a:pPr lvl="2"/>
            <a:endParaRPr lang="en-US" altLang="zh-CN" dirty="0"/>
          </a:p>
          <a:p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26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9E76F9-B1FE-44A0-AC24-A130917EF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8795" y="2999831"/>
            <a:ext cx="4174905" cy="3664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0221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工作进度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实验对象</a:t>
            </a:r>
            <a:endParaRPr lang="en-US" altLang="zh-CN" dirty="0"/>
          </a:p>
          <a:p>
            <a:pPr lvl="1"/>
            <a:r>
              <a:rPr lang="zh-CN" altLang="en-US" dirty="0"/>
              <a:t>待诊断模型</a:t>
            </a:r>
            <a:endParaRPr lang="en-US" altLang="zh-CN" dirty="0"/>
          </a:p>
          <a:p>
            <a:pPr lvl="2"/>
            <a:r>
              <a:rPr lang="zh-CN" altLang="en-US" dirty="0"/>
              <a:t>无监督传统方法</a:t>
            </a:r>
            <a:endParaRPr lang="en-US" altLang="zh-CN" dirty="0"/>
          </a:p>
          <a:p>
            <a:pPr lvl="2"/>
            <a:r>
              <a:rPr lang="en-US" altLang="zh-CN" dirty="0" err="1"/>
              <a:t>SIFRank</a:t>
            </a:r>
            <a:endParaRPr lang="en-US" altLang="zh-CN" dirty="0"/>
          </a:p>
          <a:p>
            <a:pPr lvl="2"/>
            <a:r>
              <a:rPr lang="zh-CN" altLang="en-US" dirty="0"/>
              <a:t>有监督预训练模型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文本数据集</a:t>
            </a:r>
            <a:endParaRPr lang="en-US" altLang="zh-CN" dirty="0"/>
          </a:p>
          <a:p>
            <a:pPr lvl="2"/>
            <a:r>
              <a:rPr lang="en-US" altLang="zh-CN" dirty="0" err="1"/>
              <a:t>OpenKP</a:t>
            </a:r>
            <a:r>
              <a:rPr lang="en-US" altLang="zh-CN" dirty="0"/>
              <a:t> </a:t>
            </a:r>
            <a:r>
              <a:rPr lang="zh-CN" altLang="en-US" dirty="0"/>
              <a:t>新闻类数据集</a:t>
            </a:r>
            <a:endParaRPr lang="en-US" altLang="zh-CN" dirty="0"/>
          </a:p>
          <a:p>
            <a:pPr lvl="2"/>
            <a:r>
              <a:rPr lang="en-US" altLang="zh-CN" dirty="0" err="1"/>
              <a:t>Inspec</a:t>
            </a:r>
            <a:r>
              <a:rPr lang="en-US" altLang="zh-CN" dirty="0"/>
              <a:t> </a:t>
            </a:r>
            <a:r>
              <a:rPr lang="zh-CN" altLang="en-US" dirty="0"/>
              <a:t>论文摘要数据集</a:t>
            </a:r>
            <a:endParaRPr lang="en-US" altLang="zh-CN" dirty="0"/>
          </a:p>
          <a:p>
            <a:pPr lvl="2"/>
            <a:endParaRPr lang="en-US" altLang="zh-CN" dirty="0"/>
          </a:p>
          <a:p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27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C2DEE2A-7CB9-46D6-AC42-C65D73AE1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448" y="1700808"/>
            <a:ext cx="5235520" cy="436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9940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工作进度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模型结构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28</a:t>
            </a:fld>
            <a:endParaRPr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8B4953F-E975-493A-A2A6-92B33BE0F7C1}"/>
              </a:ext>
            </a:extLst>
          </p:cNvPr>
          <p:cNvSpPr txBox="1"/>
          <p:nvPr/>
        </p:nvSpPr>
        <p:spPr>
          <a:xfrm>
            <a:off x="3990673" y="5123743"/>
            <a:ext cx="905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GCN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42568899-03F9-427C-80A3-2109FFD74BFE}"/>
              </a:ext>
            </a:extLst>
          </p:cNvPr>
          <p:cNvSpPr/>
          <p:nvPr/>
        </p:nvSpPr>
        <p:spPr>
          <a:xfrm>
            <a:off x="3563888" y="4440495"/>
            <a:ext cx="1584176" cy="67172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483CC16F-FEA1-45B2-B11A-3F50307447C4}"/>
              </a:ext>
            </a:extLst>
          </p:cNvPr>
          <p:cNvSpPr/>
          <p:nvPr/>
        </p:nvSpPr>
        <p:spPr>
          <a:xfrm>
            <a:off x="3768089" y="4555100"/>
            <a:ext cx="150874" cy="1390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CCAF7C62-32C2-4889-AA33-EBE8156CF159}"/>
              </a:ext>
            </a:extLst>
          </p:cNvPr>
          <p:cNvSpPr/>
          <p:nvPr/>
        </p:nvSpPr>
        <p:spPr>
          <a:xfrm>
            <a:off x="4769718" y="4558498"/>
            <a:ext cx="150874" cy="1390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E7804F9-3EC9-481D-AE0E-A18A9E49D0F8}"/>
              </a:ext>
            </a:extLst>
          </p:cNvPr>
          <p:cNvSpPr/>
          <p:nvPr/>
        </p:nvSpPr>
        <p:spPr>
          <a:xfrm>
            <a:off x="3926229" y="4872667"/>
            <a:ext cx="150874" cy="1390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A6A304D-F60E-4CEF-A6BC-FEAD3E0FE195}"/>
              </a:ext>
            </a:extLst>
          </p:cNvPr>
          <p:cNvSpPr/>
          <p:nvPr/>
        </p:nvSpPr>
        <p:spPr>
          <a:xfrm>
            <a:off x="4307204" y="4459162"/>
            <a:ext cx="150873" cy="1390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59BF5568-34FE-4E6C-B692-9D59CBC0F7BB}"/>
              </a:ext>
            </a:extLst>
          </p:cNvPr>
          <p:cNvSpPr/>
          <p:nvPr/>
        </p:nvSpPr>
        <p:spPr>
          <a:xfrm>
            <a:off x="4711539" y="4853190"/>
            <a:ext cx="150874" cy="1390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D6749D49-5DF1-48FF-A71F-CA3B92F0C1CE}"/>
              </a:ext>
            </a:extLst>
          </p:cNvPr>
          <p:cNvCxnSpPr>
            <a:cxnSpLocks/>
            <a:stCxn id="11" idx="6"/>
            <a:endCxn id="14" idx="2"/>
          </p:cNvCxnSpPr>
          <p:nvPr/>
        </p:nvCxnSpPr>
        <p:spPr>
          <a:xfrm flipV="1">
            <a:off x="3918963" y="4528695"/>
            <a:ext cx="388241" cy="9593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53707DE-B97F-416B-8637-3D9BD6D19B26}"/>
              </a:ext>
            </a:extLst>
          </p:cNvPr>
          <p:cNvCxnSpPr>
            <a:cxnSpLocks/>
            <a:stCxn id="13" idx="6"/>
            <a:endCxn id="15" idx="2"/>
          </p:cNvCxnSpPr>
          <p:nvPr/>
        </p:nvCxnSpPr>
        <p:spPr>
          <a:xfrm flipV="1">
            <a:off x="4077103" y="4922723"/>
            <a:ext cx="634436" cy="1947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32B0E443-94E5-4F5A-8D28-83CD230F1108}"/>
              </a:ext>
            </a:extLst>
          </p:cNvPr>
          <p:cNvCxnSpPr>
            <a:cxnSpLocks/>
            <a:stCxn id="13" idx="1"/>
            <a:endCxn id="11" idx="4"/>
          </p:cNvCxnSpPr>
          <p:nvPr/>
        </p:nvCxnSpPr>
        <p:spPr>
          <a:xfrm flipH="1" flipV="1">
            <a:off x="3843526" y="4694165"/>
            <a:ext cx="104798" cy="19886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454FA214-F9B4-4953-A93E-DE08EE823192}"/>
              </a:ext>
            </a:extLst>
          </p:cNvPr>
          <p:cNvCxnSpPr>
            <a:cxnSpLocks/>
            <a:stCxn id="11" idx="5"/>
            <a:endCxn id="12" idx="3"/>
          </p:cNvCxnSpPr>
          <p:nvPr/>
        </p:nvCxnSpPr>
        <p:spPr>
          <a:xfrm>
            <a:off x="3896868" y="4673799"/>
            <a:ext cx="894945" cy="339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3BCCF2B1-451C-49A8-8735-11AEED351E22}"/>
              </a:ext>
            </a:extLst>
          </p:cNvPr>
          <p:cNvCxnSpPr>
            <a:cxnSpLocks/>
            <a:stCxn id="14" idx="5"/>
            <a:endCxn id="15" idx="0"/>
          </p:cNvCxnSpPr>
          <p:nvPr/>
        </p:nvCxnSpPr>
        <p:spPr>
          <a:xfrm>
            <a:off x="4435982" y="4577861"/>
            <a:ext cx="350994" cy="27532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652A3C92-B66A-4812-AAB8-2DFE73CC730F}"/>
              </a:ext>
            </a:extLst>
          </p:cNvPr>
          <p:cNvCxnSpPr>
            <a:cxnSpLocks/>
            <a:stCxn id="13" idx="7"/>
            <a:endCxn id="12" idx="3"/>
          </p:cNvCxnSpPr>
          <p:nvPr/>
        </p:nvCxnSpPr>
        <p:spPr>
          <a:xfrm flipV="1">
            <a:off x="4055008" y="4677197"/>
            <a:ext cx="736805" cy="21583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椭圆 59">
            <a:extLst>
              <a:ext uri="{FF2B5EF4-FFF2-40B4-BE49-F238E27FC236}">
                <a16:creationId xmlns:a16="http://schemas.microsoft.com/office/drawing/2014/main" id="{EBA74BE3-B481-4ACA-8CB9-CDF7FAEF81D9}"/>
              </a:ext>
            </a:extLst>
          </p:cNvPr>
          <p:cNvSpPr/>
          <p:nvPr/>
        </p:nvSpPr>
        <p:spPr>
          <a:xfrm>
            <a:off x="3759741" y="5929695"/>
            <a:ext cx="204201" cy="2160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>
            <a:extLst>
              <a:ext uri="{FF2B5EF4-FFF2-40B4-BE49-F238E27FC236}">
                <a16:creationId xmlns:a16="http://schemas.microsoft.com/office/drawing/2014/main" id="{AAAF56FF-161D-4508-9FDE-39D8F7D97FE3}"/>
              </a:ext>
            </a:extLst>
          </p:cNvPr>
          <p:cNvSpPr/>
          <p:nvPr/>
        </p:nvSpPr>
        <p:spPr>
          <a:xfrm>
            <a:off x="4114816" y="5929695"/>
            <a:ext cx="204201" cy="2160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2973B54B-0613-4823-9B82-70B84F117E9C}"/>
              </a:ext>
            </a:extLst>
          </p:cNvPr>
          <p:cNvSpPr/>
          <p:nvPr/>
        </p:nvSpPr>
        <p:spPr>
          <a:xfrm>
            <a:off x="4778628" y="5922178"/>
            <a:ext cx="204201" cy="2160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EE71F0CA-9ECD-4593-B724-5F05EC4EACDF}"/>
              </a:ext>
            </a:extLst>
          </p:cNvPr>
          <p:cNvSpPr txBox="1"/>
          <p:nvPr/>
        </p:nvSpPr>
        <p:spPr>
          <a:xfrm>
            <a:off x="4361281" y="5791232"/>
            <a:ext cx="254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2511EC53-2DB8-40D0-A5BC-38A2192FD825}"/>
              </a:ext>
            </a:extLst>
          </p:cNvPr>
          <p:cNvSpPr txBox="1"/>
          <p:nvPr/>
        </p:nvSpPr>
        <p:spPr>
          <a:xfrm>
            <a:off x="3690180" y="6213998"/>
            <a:ext cx="424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C1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12CE80B-1D63-4C35-9694-1FEF0B380498}"/>
              </a:ext>
            </a:extLst>
          </p:cNvPr>
          <p:cNvSpPr txBox="1"/>
          <p:nvPr/>
        </p:nvSpPr>
        <p:spPr>
          <a:xfrm>
            <a:off x="4028488" y="6217095"/>
            <a:ext cx="424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53F8EEF-F6C9-4F9F-AE9A-CDA5CD54EE49}"/>
              </a:ext>
            </a:extLst>
          </p:cNvPr>
          <p:cNvSpPr txBox="1"/>
          <p:nvPr/>
        </p:nvSpPr>
        <p:spPr>
          <a:xfrm>
            <a:off x="4690878" y="6213997"/>
            <a:ext cx="424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C2067A21-B0F7-4B96-AD5D-078D62836C43}"/>
              </a:ext>
            </a:extLst>
          </p:cNvPr>
          <p:cNvSpPr/>
          <p:nvPr/>
        </p:nvSpPr>
        <p:spPr>
          <a:xfrm>
            <a:off x="1717630" y="5929695"/>
            <a:ext cx="204201" cy="216024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C6F2519-AA9C-46B7-AFC2-941754F3423A}"/>
              </a:ext>
            </a:extLst>
          </p:cNvPr>
          <p:cNvSpPr txBox="1"/>
          <p:nvPr/>
        </p:nvSpPr>
        <p:spPr>
          <a:xfrm>
            <a:off x="1607412" y="6208771"/>
            <a:ext cx="424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F7DDA20C-2D40-4940-A3D3-4C767B9C249C}"/>
              </a:ext>
            </a:extLst>
          </p:cNvPr>
          <p:cNvSpPr/>
          <p:nvPr/>
        </p:nvSpPr>
        <p:spPr>
          <a:xfrm>
            <a:off x="7222169" y="5910514"/>
            <a:ext cx="204201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213C3EAF-914F-4D2A-81A5-84E0D7FBAC4D}"/>
              </a:ext>
            </a:extLst>
          </p:cNvPr>
          <p:cNvSpPr txBox="1"/>
          <p:nvPr/>
        </p:nvSpPr>
        <p:spPr>
          <a:xfrm>
            <a:off x="7138434" y="6225655"/>
            <a:ext cx="424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Ez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0164D0AB-6BE0-49F5-A34E-971A0CCF4DC7}"/>
              </a:ext>
            </a:extLst>
          </p:cNvPr>
          <p:cNvSpPr/>
          <p:nvPr/>
        </p:nvSpPr>
        <p:spPr>
          <a:xfrm>
            <a:off x="1236581" y="4666160"/>
            <a:ext cx="1094247" cy="2160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DE0F79BC-01BA-42BA-BC2A-BFEFA558A333}"/>
              </a:ext>
            </a:extLst>
          </p:cNvPr>
          <p:cNvCxnSpPr/>
          <p:nvPr/>
        </p:nvCxnSpPr>
        <p:spPr>
          <a:xfrm>
            <a:off x="1440782" y="4666160"/>
            <a:ext cx="0" cy="21602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BA657CDF-2E36-42B7-8798-A3406E0B6FDC}"/>
              </a:ext>
            </a:extLst>
          </p:cNvPr>
          <p:cNvCxnSpPr/>
          <p:nvPr/>
        </p:nvCxnSpPr>
        <p:spPr>
          <a:xfrm>
            <a:off x="1668629" y="4666160"/>
            <a:ext cx="0" cy="21602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3F0E4D5D-9666-4988-8702-817431C6BF88}"/>
              </a:ext>
            </a:extLst>
          </p:cNvPr>
          <p:cNvCxnSpPr/>
          <p:nvPr/>
        </p:nvCxnSpPr>
        <p:spPr>
          <a:xfrm>
            <a:off x="1884653" y="4666160"/>
            <a:ext cx="0" cy="21602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422497D5-446D-4459-BAE9-2B461F3E7A29}"/>
              </a:ext>
            </a:extLst>
          </p:cNvPr>
          <p:cNvCxnSpPr/>
          <p:nvPr/>
        </p:nvCxnSpPr>
        <p:spPr>
          <a:xfrm>
            <a:off x="2126627" y="4658633"/>
            <a:ext cx="0" cy="21602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EEEAC806-F7D7-4EC9-A5AB-B6FC4897E3B6}"/>
              </a:ext>
            </a:extLst>
          </p:cNvPr>
          <p:cNvSpPr txBox="1"/>
          <p:nvPr/>
        </p:nvSpPr>
        <p:spPr>
          <a:xfrm>
            <a:off x="1204978" y="4572868"/>
            <a:ext cx="229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13D61FF4-81F9-46FD-BB5F-8728718CC308}"/>
              </a:ext>
            </a:extLst>
          </p:cNvPr>
          <p:cNvSpPr txBox="1"/>
          <p:nvPr/>
        </p:nvSpPr>
        <p:spPr>
          <a:xfrm>
            <a:off x="1400029" y="4572868"/>
            <a:ext cx="229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5F32D37E-72EB-436E-8D7F-BE33B0D02869}"/>
              </a:ext>
            </a:extLst>
          </p:cNvPr>
          <p:cNvSpPr txBox="1"/>
          <p:nvPr/>
        </p:nvSpPr>
        <p:spPr>
          <a:xfrm>
            <a:off x="1631445" y="4581857"/>
            <a:ext cx="22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63B48057-73B2-444F-9594-F7A35B394345}"/>
              </a:ext>
            </a:extLst>
          </p:cNvPr>
          <p:cNvSpPr txBox="1"/>
          <p:nvPr/>
        </p:nvSpPr>
        <p:spPr>
          <a:xfrm>
            <a:off x="1864625" y="4581979"/>
            <a:ext cx="22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24619B6C-4B5D-4ED0-975C-8793A6487683}"/>
              </a:ext>
            </a:extLst>
          </p:cNvPr>
          <p:cNvSpPr txBox="1"/>
          <p:nvPr/>
        </p:nvSpPr>
        <p:spPr>
          <a:xfrm>
            <a:off x="2079329" y="4581979"/>
            <a:ext cx="22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箭头: 上 83">
            <a:extLst>
              <a:ext uri="{FF2B5EF4-FFF2-40B4-BE49-F238E27FC236}">
                <a16:creationId xmlns:a16="http://schemas.microsoft.com/office/drawing/2014/main" id="{71A38B06-FC39-46D4-A799-CE70F46BFE6E}"/>
              </a:ext>
            </a:extLst>
          </p:cNvPr>
          <p:cNvSpPr/>
          <p:nvPr/>
        </p:nvSpPr>
        <p:spPr>
          <a:xfrm>
            <a:off x="1668202" y="5601600"/>
            <a:ext cx="253629" cy="216024"/>
          </a:xfrm>
          <a:prstGeom prst="up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箭头: 上 84">
            <a:extLst>
              <a:ext uri="{FF2B5EF4-FFF2-40B4-BE49-F238E27FC236}">
                <a16:creationId xmlns:a16="http://schemas.microsoft.com/office/drawing/2014/main" id="{0E8291A3-D7F3-4801-BEE2-58A95BE188BF}"/>
              </a:ext>
            </a:extLst>
          </p:cNvPr>
          <p:cNvSpPr/>
          <p:nvPr/>
        </p:nvSpPr>
        <p:spPr>
          <a:xfrm>
            <a:off x="4267506" y="5565374"/>
            <a:ext cx="253629" cy="216024"/>
          </a:xfrm>
          <a:prstGeom prst="up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箭头: 上 85">
            <a:extLst>
              <a:ext uri="{FF2B5EF4-FFF2-40B4-BE49-F238E27FC236}">
                <a16:creationId xmlns:a16="http://schemas.microsoft.com/office/drawing/2014/main" id="{933E3DC9-68F1-4BF0-AC61-C684BD8F030D}"/>
              </a:ext>
            </a:extLst>
          </p:cNvPr>
          <p:cNvSpPr/>
          <p:nvPr/>
        </p:nvSpPr>
        <p:spPr>
          <a:xfrm>
            <a:off x="7181725" y="5532825"/>
            <a:ext cx="253629" cy="216024"/>
          </a:xfrm>
          <a:prstGeom prst="up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: 圆角 86">
            <a:extLst>
              <a:ext uri="{FF2B5EF4-FFF2-40B4-BE49-F238E27FC236}">
                <a16:creationId xmlns:a16="http://schemas.microsoft.com/office/drawing/2014/main" id="{BE757F4B-2A2E-477E-8C99-9E229CD71242}"/>
              </a:ext>
            </a:extLst>
          </p:cNvPr>
          <p:cNvSpPr/>
          <p:nvPr/>
        </p:nvSpPr>
        <p:spPr>
          <a:xfrm>
            <a:off x="6660467" y="4534653"/>
            <a:ext cx="1296144" cy="4566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Bert</a:t>
            </a:r>
            <a:endParaRPr lang="zh-CN" altLang="en-US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D1C458FF-33DC-47C6-9F00-0A0DE3B212C5}"/>
              </a:ext>
            </a:extLst>
          </p:cNvPr>
          <p:cNvSpPr txBox="1"/>
          <p:nvPr/>
        </p:nvSpPr>
        <p:spPr>
          <a:xfrm>
            <a:off x="6299098" y="5045210"/>
            <a:ext cx="2103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 model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3FEAC01D-60C4-462E-AB64-CD31C144FE4C}"/>
              </a:ext>
            </a:extLst>
          </p:cNvPr>
          <p:cNvSpPr txBox="1"/>
          <p:nvPr/>
        </p:nvSpPr>
        <p:spPr>
          <a:xfrm>
            <a:off x="1250772" y="5102114"/>
            <a:ext cx="1267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矩形: 圆角 89">
            <a:extLst>
              <a:ext uri="{FF2B5EF4-FFF2-40B4-BE49-F238E27FC236}">
                <a16:creationId xmlns:a16="http://schemas.microsoft.com/office/drawing/2014/main" id="{19859F4B-175E-4A74-BF9C-32735B5A588D}"/>
              </a:ext>
            </a:extLst>
          </p:cNvPr>
          <p:cNvSpPr/>
          <p:nvPr/>
        </p:nvSpPr>
        <p:spPr>
          <a:xfrm>
            <a:off x="395536" y="1844824"/>
            <a:ext cx="7920880" cy="240020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箭头: 上 90">
            <a:extLst>
              <a:ext uri="{FF2B5EF4-FFF2-40B4-BE49-F238E27FC236}">
                <a16:creationId xmlns:a16="http://schemas.microsoft.com/office/drawing/2014/main" id="{59BD8D28-A59E-4B93-9A69-E98006A512E8}"/>
              </a:ext>
            </a:extLst>
          </p:cNvPr>
          <p:cNvSpPr/>
          <p:nvPr/>
        </p:nvSpPr>
        <p:spPr>
          <a:xfrm>
            <a:off x="1668202" y="4166571"/>
            <a:ext cx="253629" cy="378659"/>
          </a:xfrm>
          <a:prstGeom prst="up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箭头: 上 91">
            <a:extLst>
              <a:ext uri="{FF2B5EF4-FFF2-40B4-BE49-F238E27FC236}">
                <a16:creationId xmlns:a16="http://schemas.microsoft.com/office/drawing/2014/main" id="{35C4FCEC-4BEE-4896-BFD0-1E330F6BFA2A}"/>
              </a:ext>
            </a:extLst>
          </p:cNvPr>
          <p:cNvSpPr/>
          <p:nvPr/>
        </p:nvSpPr>
        <p:spPr>
          <a:xfrm>
            <a:off x="4199495" y="4173729"/>
            <a:ext cx="253629" cy="216024"/>
          </a:xfrm>
          <a:prstGeom prst="up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箭头: 上 92">
            <a:extLst>
              <a:ext uri="{FF2B5EF4-FFF2-40B4-BE49-F238E27FC236}">
                <a16:creationId xmlns:a16="http://schemas.microsoft.com/office/drawing/2014/main" id="{09263498-48C5-498E-BCF1-9426DB5831E0}"/>
              </a:ext>
            </a:extLst>
          </p:cNvPr>
          <p:cNvSpPr/>
          <p:nvPr/>
        </p:nvSpPr>
        <p:spPr>
          <a:xfrm>
            <a:off x="7150508" y="4166571"/>
            <a:ext cx="253629" cy="324330"/>
          </a:xfrm>
          <a:prstGeom prst="up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96D1C37-6D52-4731-8367-63F70344E6ED}"/>
              </a:ext>
            </a:extLst>
          </p:cNvPr>
          <p:cNvSpPr/>
          <p:nvPr/>
        </p:nvSpPr>
        <p:spPr>
          <a:xfrm>
            <a:off x="1706807" y="3865872"/>
            <a:ext cx="155853" cy="16805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779AA237-82E3-4AAA-A448-9C386FC7F3CB}"/>
              </a:ext>
            </a:extLst>
          </p:cNvPr>
          <p:cNvSpPr/>
          <p:nvPr/>
        </p:nvSpPr>
        <p:spPr>
          <a:xfrm>
            <a:off x="1861095" y="3870762"/>
            <a:ext cx="155853" cy="16805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C5818EAC-2EF0-4CAD-A1DF-045B2F162F2C}"/>
              </a:ext>
            </a:extLst>
          </p:cNvPr>
          <p:cNvSpPr/>
          <p:nvPr/>
        </p:nvSpPr>
        <p:spPr>
          <a:xfrm>
            <a:off x="1561777" y="3870762"/>
            <a:ext cx="155853" cy="1680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E0AE9154-E440-42BF-B257-46DC8A74B7FA}"/>
              </a:ext>
            </a:extLst>
          </p:cNvPr>
          <p:cNvSpPr/>
          <p:nvPr/>
        </p:nvSpPr>
        <p:spPr>
          <a:xfrm>
            <a:off x="4217040" y="3860289"/>
            <a:ext cx="155853" cy="16805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6B9C0C8C-8806-46AC-90DD-AE4EBD3AF48F}"/>
              </a:ext>
            </a:extLst>
          </p:cNvPr>
          <p:cNvSpPr/>
          <p:nvPr/>
        </p:nvSpPr>
        <p:spPr>
          <a:xfrm>
            <a:off x="4371328" y="3860288"/>
            <a:ext cx="155853" cy="16423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43618BE5-5918-414A-AF46-9571DFD253E5}"/>
              </a:ext>
            </a:extLst>
          </p:cNvPr>
          <p:cNvSpPr/>
          <p:nvPr/>
        </p:nvSpPr>
        <p:spPr>
          <a:xfrm>
            <a:off x="4072010" y="3856474"/>
            <a:ext cx="155853" cy="1680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5F2DF70E-8E86-4E7B-AB78-03942158D99E}"/>
              </a:ext>
            </a:extLst>
          </p:cNvPr>
          <p:cNvSpPr/>
          <p:nvPr/>
        </p:nvSpPr>
        <p:spPr>
          <a:xfrm>
            <a:off x="7128617" y="3822699"/>
            <a:ext cx="155853" cy="16805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AA1830F0-ABC5-42F1-8521-AFFA7A1E92C3}"/>
              </a:ext>
            </a:extLst>
          </p:cNvPr>
          <p:cNvSpPr/>
          <p:nvPr/>
        </p:nvSpPr>
        <p:spPr>
          <a:xfrm>
            <a:off x="7282905" y="3827589"/>
            <a:ext cx="155853" cy="16805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F8CD999B-707F-4DC9-97C6-CB36DB9F9FCF}"/>
              </a:ext>
            </a:extLst>
          </p:cNvPr>
          <p:cNvSpPr/>
          <p:nvPr/>
        </p:nvSpPr>
        <p:spPr>
          <a:xfrm>
            <a:off x="6983587" y="3827589"/>
            <a:ext cx="155853" cy="16805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5" name="连接符: 曲线 104">
            <a:extLst>
              <a:ext uri="{FF2B5EF4-FFF2-40B4-BE49-F238E27FC236}">
                <a16:creationId xmlns:a16="http://schemas.microsoft.com/office/drawing/2014/main" id="{AC6A93A9-C7A4-48D4-AD0B-E871851CB746}"/>
              </a:ext>
            </a:extLst>
          </p:cNvPr>
          <p:cNvCxnSpPr>
            <a:cxnSpLocks/>
            <a:stCxn id="95" idx="0"/>
            <a:endCxn id="111" idx="2"/>
          </p:cNvCxnSpPr>
          <p:nvPr/>
        </p:nvCxnSpPr>
        <p:spPr>
          <a:xfrm rot="5400000" flipH="1" flipV="1">
            <a:off x="2118520" y="3140584"/>
            <a:ext cx="391503" cy="105907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连接符: 曲线 105">
            <a:extLst>
              <a:ext uri="{FF2B5EF4-FFF2-40B4-BE49-F238E27FC236}">
                <a16:creationId xmlns:a16="http://schemas.microsoft.com/office/drawing/2014/main" id="{7723FB20-F648-41C9-A45B-0F7336D61A7A}"/>
              </a:ext>
            </a:extLst>
          </p:cNvPr>
          <p:cNvCxnSpPr>
            <a:cxnSpLocks/>
            <a:stCxn id="98" idx="0"/>
            <a:endCxn id="111" idx="6"/>
          </p:cNvCxnSpPr>
          <p:nvPr/>
        </p:nvCxnSpPr>
        <p:spPr>
          <a:xfrm rot="16200000" flipV="1">
            <a:off x="3501345" y="3066667"/>
            <a:ext cx="385920" cy="120132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流程图: 或者 110">
            <a:extLst>
              <a:ext uri="{FF2B5EF4-FFF2-40B4-BE49-F238E27FC236}">
                <a16:creationId xmlns:a16="http://schemas.microsoft.com/office/drawing/2014/main" id="{081B9099-B908-460D-9FDD-D26F9B8629C7}"/>
              </a:ext>
            </a:extLst>
          </p:cNvPr>
          <p:cNvSpPr/>
          <p:nvPr/>
        </p:nvSpPr>
        <p:spPr>
          <a:xfrm>
            <a:off x="2843808" y="3375720"/>
            <a:ext cx="249835" cy="197297"/>
          </a:xfrm>
          <a:prstGeom prst="flowChar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4" name="连接符: 曲线 123">
            <a:extLst>
              <a:ext uri="{FF2B5EF4-FFF2-40B4-BE49-F238E27FC236}">
                <a16:creationId xmlns:a16="http://schemas.microsoft.com/office/drawing/2014/main" id="{41DB191B-5847-4EF5-9A24-C49556B4FCE5}"/>
              </a:ext>
            </a:extLst>
          </p:cNvPr>
          <p:cNvCxnSpPr>
            <a:cxnSpLocks/>
            <a:stCxn id="98" idx="0"/>
            <a:endCxn id="126" idx="2"/>
          </p:cNvCxnSpPr>
          <p:nvPr/>
        </p:nvCxnSpPr>
        <p:spPr>
          <a:xfrm rot="5400000" flipH="1" flipV="1">
            <a:off x="4786532" y="2982804"/>
            <a:ext cx="385921" cy="1369051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连接符: 曲线 124">
            <a:extLst>
              <a:ext uri="{FF2B5EF4-FFF2-40B4-BE49-F238E27FC236}">
                <a16:creationId xmlns:a16="http://schemas.microsoft.com/office/drawing/2014/main" id="{5851C325-FED5-41E5-A220-33B9A924FCC7}"/>
              </a:ext>
            </a:extLst>
          </p:cNvPr>
          <p:cNvCxnSpPr>
            <a:cxnSpLocks/>
            <a:stCxn id="101" idx="0"/>
            <a:endCxn id="126" idx="6"/>
          </p:cNvCxnSpPr>
          <p:nvPr/>
        </p:nvCxnSpPr>
        <p:spPr>
          <a:xfrm rot="16200000" flipV="1">
            <a:off x="6386034" y="3002188"/>
            <a:ext cx="348331" cy="1292691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流程图: 或者 125">
            <a:extLst>
              <a:ext uri="{FF2B5EF4-FFF2-40B4-BE49-F238E27FC236}">
                <a16:creationId xmlns:a16="http://schemas.microsoft.com/office/drawing/2014/main" id="{38356E53-59EC-4F73-9E46-156BE0E3C8A1}"/>
              </a:ext>
            </a:extLst>
          </p:cNvPr>
          <p:cNvSpPr/>
          <p:nvPr/>
        </p:nvSpPr>
        <p:spPr>
          <a:xfrm>
            <a:off x="5664018" y="3375719"/>
            <a:ext cx="249835" cy="197297"/>
          </a:xfrm>
          <a:prstGeom prst="flowChar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1DF32E53-7B5A-4594-A26A-C63F5EB4D0E0}"/>
              </a:ext>
            </a:extLst>
          </p:cNvPr>
          <p:cNvSpPr/>
          <p:nvPr/>
        </p:nvSpPr>
        <p:spPr>
          <a:xfrm>
            <a:off x="2638472" y="2993217"/>
            <a:ext cx="134146" cy="16329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7D5BA590-C4D4-49BD-A1CC-2409B4849383}"/>
              </a:ext>
            </a:extLst>
          </p:cNvPr>
          <p:cNvSpPr/>
          <p:nvPr/>
        </p:nvSpPr>
        <p:spPr>
          <a:xfrm>
            <a:off x="2777277" y="2989771"/>
            <a:ext cx="155853" cy="16805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C7365A79-B404-446C-B953-43BDC0C3523F}"/>
              </a:ext>
            </a:extLst>
          </p:cNvPr>
          <p:cNvSpPr/>
          <p:nvPr/>
        </p:nvSpPr>
        <p:spPr>
          <a:xfrm>
            <a:off x="2477959" y="2989771"/>
            <a:ext cx="155853" cy="1680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8DA03CF1-176C-4DC8-A0AF-715984722364}"/>
              </a:ext>
            </a:extLst>
          </p:cNvPr>
          <p:cNvSpPr/>
          <p:nvPr/>
        </p:nvSpPr>
        <p:spPr>
          <a:xfrm>
            <a:off x="3082819" y="2992273"/>
            <a:ext cx="155853" cy="16805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CE1D18A2-B206-4700-9298-191058F59C60}"/>
              </a:ext>
            </a:extLst>
          </p:cNvPr>
          <p:cNvSpPr/>
          <p:nvPr/>
        </p:nvSpPr>
        <p:spPr>
          <a:xfrm>
            <a:off x="3237107" y="2992272"/>
            <a:ext cx="155853" cy="16423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67F4CAFE-304A-4516-A10A-A3EE8FCA8821}"/>
              </a:ext>
            </a:extLst>
          </p:cNvPr>
          <p:cNvSpPr/>
          <p:nvPr/>
        </p:nvSpPr>
        <p:spPr>
          <a:xfrm>
            <a:off x="2937789" y="2988458"/>
            <a:ext cx="155853" cy="1680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8" name="直接箭头连接符 137">
            <a:extLst>
              <a:ext uri="{FF2B5EF4-FFF2-40B4-BE49-F238E27FC236}">
                <a16:creationId xmlns:a16="http://schemas.microsoft.com/office/drawing/2014/main" id="{221E983E-0A4C-470E-B5B2-CD94501180F7}"/>
              </a:ext>
            </a:extLst>
          </p:cNvPr>
          <p:cNvCxnSpPr>
            <a:cxnSpLocks/>
          </p:cNvCxnSpPr>
          <p:nvPr/>
        </p:nvCxnSpPr>
        <p:spPr>
          <a:xfrm flipV="1">
            <a:off x="2933130" y="3156509"/>
            <a:ext cx="0" cy="1668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1" name="矩形 140">
            <a:extLst>
              <a:ext uri="{FF2B5EF4-FFF2-40B4-BE49-F238E27FC236}">
                <a16:creationId xmlns:a16="http://schemas.microsoft.com/office/drawing/2014/main" id="{87D7B727-F17B-4069-8E7E-9D8624D31301}"/>
              </a:ext>
            </a:extLst>
          </p:cNvPr>
          <p:cNvSpPr/>
          <p:nvPr/>
        </p:nvSpPr>
        <p:spPr>
          <a:xfrm>
            <a:off x="5431803" y="2965758"/>
            <a:ext cx="155853" cy="16805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59EC4AA5-3A83-4751-9FE9-D3FFFBB02F8B}"/>
              </a:ext>
            </a:extLst>
          </p:cNvPr>
          <p:cNvSpPr/>
          <p:nvPr/>
        </p:nvSpPr>
        <p:spPr>
          <a:xfrm>
            <a:off x="5586091" y="2965757"/>
            <a:ext cx="155853" cy="16423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F7BE67BF-3419-44A9-A82D-C543F7DAF6E9}"/>
              </a:ext>
            </a:extLst>
          </p:cNvPr>
          <p:cNvSpPr/>
          <p:nvPr/>
        </p:nvSpPr>
        <p:spPr>
          <a:xfrm>
            <a:off x="5286773" y="2961943"/>
            <a:ext cx="155853" cy="1680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CC4E0EC6-A8CA-4043-ABAF-F804B9173542}"/>
              </a:ext>
            </a:extLst>
          </p:cNvPr>
          <p:cNvSpPr/>
          <p:nvPr/>
        </p:nvSpPr>
        <p:spPr>
          <a:xfrm>
            <a:off x="5899470" y="2962443"/>
            <a:ext cx="155853" cy="16805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矩形 144">
            <a:extLst>
              <a:ext uri="{FF2B5EF4-FFF2-40B4-BE49-F238E27FC236}">
                <a16:creationId xmlns:a16="http://schemas.microsoft.com/office/drawing/2014/main" id="{11F81929-5330-4CAA-AF04-6E76087E89F6}"/>
              </a:ext>
            </a:extLst>
          </p:cNvPr>
          <p:cNvSpPr/>
          <p:nvPr/>
        </p:nvSpPr>
        <p:spPr>
          <a:xfrm>
            <a:off x="6048955" y="2960105"/>
            <a:ext cx="155853" cy="16805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493967C3-5499-4DC2-B510-45F13A532F29}"/>
              </a:ext>
            </a:extLst>
          </p:cNvPr>
          <p:cNvSpPr/>
          <p:nvPr/>
        </p:nvSpPr>
        <p:spPr>
          <a:xfrm>
            <a:off x="5740379" y="2960233"/>
            <a:ext cx="155853" cy="16805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0" name="直接箭头连接符 149">
            <a:extLst>
              <a:ext uri="{FF2B5EF4-FFF2-40B4-BE49-F238E27FC236}">
                <a16:creationId xmlns:a16="http://schemas.microsoft.com/office/drawing/2014/main" id="{5C7B6779-6177-4413-83FF-A35CFBD2E09E}"/>
              </a:ext>
            </a:extLst>
          </p:cNvPr>
          <p:cNvCxnSpPr>
            <a:cxnSpLocks/>
          </p:cNvCxnSpPr>
          <p:nvPr/>
        </p:nvCxnSpPr>
        <p:spPr>
          <a:xfrm flipV="1">
            <a:off x="5796136" y="3156509"/>
            <a:ext cx="0" cy="1668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矩形 150">
            <a:extLst>
              <a:ext uri="{FF2B5EF4-FFF2-40B4-BE49-F238E27FC236}">
                <a16:creationId xmlns:a16="http://schemas.microsoft.com/office/drawing/2014/main" id="{686357CE-9E7E-42FF-8C00-FDD4D4D2EF62}"/>
              </a:ext>
            </a:extLst>
          </p:cNvPr>
          <p:cNvSpPr/>
          <p:nvPr/>
        </p:nvSpPr>
        <p:spPr>
          <a:xfrm>
            <a:off x="2576104" y="2585502"/>
            <a:ext cx="714052" cy="2266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2" name="矩形 151">
            <a:extLst>
              <a:ext uri="{FF2B5EF4-FFF2-40B4-BE49-F238E27FC236}">
                <a16:creationId xmlns:a16="http://schemas.microsoft.com/office/drawing/2014/main" id="{EEFE1BF3-27BC-40D5-81D3-F7EA50720DBF}"/>
              </a:ext>
            </a:extLst>
          </p:cNvPr>
          <p:cNvSpPr/>
          <p:nvPr/>
        </p:nvSpPr>
        <p:spPr>
          <a:xfrm>
            <a:off x="5383353" y="2588660"/>
            <a:ext cx="714052" cy="2266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f2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53" name="直接箭头连接符 152">
            <a:extLst>
              <a:ext uri="{FF2B5EF4-FFF2-40B4-BE49-F238E27FC236}">
                <a16:creationId xmlns:a16="http://schemas.microsoft.com/office/drawing/2014/main" id="{28FD66DE-45F0-4E00-9AF9-2C3D144F8760}"/>
              </a:ext>
            </a:extLst>
          </p:cNvPr>
          <p:cNvCxnSpPr>
            <a:cxnSpLocks/>
          </p:cNvCxnSpPr>
          <p:nvPr/>
        </p:nvCxnSpPr>
        <p:spPr>
          <a:xfrm flipV="1">
            <a:off x="2933130" y="2812157"/>
            <a:ext cx="0" cy="1668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直接箭头连接符 153">
            <a:extLst>
              <a:ext uri="{FF2B5EF4-FFF2-40B4-BE49-F238E27FC236}">
                <a16:creationId xmlns:a16="http://schemas.microsoft.com/office/drawing/2014/main" id="{CF2A70BF-8937-40B7-B42C-1FDAD4EA2746}"/>
              </a:ext>
            </a:extLst>
          </p:cNvPr>
          <p:cNvCxnSpPr>
            <a:cxnSpLocks/>
          </p:cNvCxnSpPr>
          <p:nvPr/>
        </p:nvCxnSpPr>
        <p:spPr>
          <a:xfrm flipV="1">
            <a:off x="5748601" y="2793262"/>
            <a:ext cx="0" cy="1668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6" name="文本框 155">
            <a:extLst>
              <a:ext uri="{FF2B5EF4-FFF2-40B4-BE49-F238E27FC236}">
                <a16:creationId xmlns:a16="http://schemas.microsoft.com/office/drawing/2014/main" id="{41D9D4B3-EA6C-4B9C-8E40-5CBE219BF22A}"/>
              </a:ext>
            </a:extLst>
          </p:cNvPr>
          <p:cNvSpPr txBox="1"/>
          <p:nvPr/>
        </p:nvSpPr>
        <p:spPr>
          <a:xfrm>
            <a:off x="1000594" y="2550896"/>
            <a:ext cx="1360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 proficiency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E7C0CEBA-73A0-4747-9451-4027C86D0771}"/>
              </a:ext>
            </a:extLst>
          </p:cNvPr>
          <p:cNvSpPr txBox="1"/>
          <p:nvPr/>
        </p:nvSpPr>
        <p:spPr>
          <a:xfrm>
            <a:off x="6624513" y="2507560"/>
            <a:ext cx="1360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0" name="直接箭头连接符 159">
            <a:extLst>
              <a:ext uri="{FF2B5EF4-FFF2-40B4-BE49-F238E27FC236}">
                <a16:creationId xmlns:a16="http://schemas.microsoft.com/office/drawing/2014/main" id="{4DFB5771-90F9-4F65-9F76-5ACEC51A43E1}"/>
              </a:ext>
            </a:extLst>
          </p:cNvPr>
          <p:cNvCxnSpPr>
            <a:cxnSpLocks/>
          </p:cNvCxnSpPr>
          <p:nvPr/>
        </p:nvCxnSpPr>
        <p:spPr>
          <a:xfrm flipV="1">
            <a:off x="3015715" y="2169617"/>
            <a:ext cx="942317" cy="3379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2" name="矩形 161">
            <a:extLst>
              <a:ext uri="{FF2B5EF4-FFF2-40B4-BE49-F238E27FC236}">
                <a16:creationId xmlns:a16="http://schemas.microsoft.com/office/drawing/2014/main" id="{B04E9745-E2F7-4A06-99BC-116D5FB68221}"/>
              </a:ext>
            </a:extLst>
          </p:cNvPr>
          <p:cNvSpPr/>
          <p:nvPr/>
        </p:nvSpPr>
        <p:spPr>
          <a:xfrm>
            <a:off x="4113083" y="1971184"/>
            <a:ext cx="358977" cy="2266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64" name="直接箭头连接符 163">
            <a:extLst>
              <a:ext uri="{FF2B5EF4-FFF2-40B4-BE49-F238E27FC236}">
                <a16:creationId xmlns:a16="http://schemas.microsoft.com/office/drawing/2014/main" id="{90C6C1BF-B561-4839-A8C7-5E433C67C962}"/>
              </a:ext>
            </a:extLst>
          </p:cNvPr>
          <p:cNvCxnSpPr>
            <a:cxnSpLocks/>
          </p:cNvCxnSpPr>
          <p:nvPr/>
        </p:nvCxnSpPr>
        <p:spPr>
          <a:xfrm flipH="1" flipV="1">
            <a:off x="4611479" y="2197839"/>
            <a:ext cx="1087598" cy="30972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8" name="直接箭头连接符 167">
            <a:extLst>
              <a:ext uri="{FF2B5EF4-FFF2-40B4-BE49-F238E27FC236}">
                <a16:creationId xmlns:a16="http://schemas.microsoft.com/office/drawing/2014/main" id="{23674486-461F-4DCE-B335-C4BBA6823425}"/>
              </a:ext>
            </a:extLst>
          </p:cNvPr>
          <p:cNvCxnSpPr>
            <a:cxnSpLocks/>
          </p:cNvCxnSpPr>
          <p:nvPr/>
        </p:nvCxnSpPr>
        <p:spPr>
          <a:xfrm flipV="1">
            <a:off x="4275857" y="1700808"/>
            <a:ext cx="0" cy="2588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3" name="文本框 172">
            <a:extLst>
              <a:ext uri="{FF2B5EF4-FFF2-40B4-BE49-F238E27FC236}">
                <a16:creationId xmlns:a16="http://schemas.microsoft.com/office/drawing/2014/main" id="{F181EF26-DE2F-4A40-A7C0-C8D5A28F91C0}"/>
              </a:ext>
            </a:extLst>
          </p:cNvPr>
          <p:cNvSpPr txBox="1"/>
          <p:nvPr/>
        </p:nvSpPr>
        <p:spPr>
          <a:xfrm>
            <a:off x="4149936" y="1323182"/>
            <a:ext cx="1360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7" name="矩形: 圆角 176">
            <a:extLst>
              <a:ext uri="{FF2B5EF4-FFF2-40B4-BE49-F238E27FC236}">
                <a16:creationId xmlns:a16="http://schemas.microsoft.com/office/drawing/2014/main" id="{F0589365-205D-4FCA-8A35-7E65D944D70F}"/>
              </a:ext>
            </a:extLst>
          </p:cNvPr>
          <p:cNvSpPr/>
          <p:nvPr/>
        </p:nvSpPr>
        <p:spPr>
          <a:xfrm>
            <a:off x="395536" y="4322967"/>
            <a:ext cx="7920880" cy="2400201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4899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工作进度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模型设计</a:t>
            </a:r>
            <a:endParaRPr lang="en-US" altLang="zh-CN" dirty="0"/>
          </a:p>
          <a:p>
            <a:pPr lvl="1"/>
            <a:r>
              <a:rPr lang="zh-CN" altLang="en-US" dirty="0"/>
              <a:t>构建主题图</a:t>
            </a:r>
            <a:endParaRPr lang="en-US" altLang="zh-CN" dirty="0"/>
          </a:p>
          <a:p>
            <a:pPr lvl="2"/>
            <a:r>
              <a:rPr lang="zh-CN" altLang="en-US" dirty="0"/>
              <a:t>缓解无监督的分类生硬</a:t>
            </a:r>
            <a:endParaRPr lang="en-US" altLang="zh-CN" dirty="0"/>
          </a:p>
          <a:p>
            <a:pPr lvl="3"/>
            <a:r>
              <a:rPr lang="zh-CN" altLang="en-US" dirty="0"/>
              <a:t>部分主题之间相似性较强</a:t>
            </a:r>
            <a:endParaRPr lang="en-US" altLang="zh-CN" dirty="0"/>
          </a:p>
          <a:p>
            <a:pPr lvl="3"/>
            <a:r>
              <a:rPr lang="zh-CN" altLang="en-US" dirty="0"/>
              <a:t>部分文本可能包含多个主题</a:t>
            </a:r>
            <a:endParaRPr lang="en-US" altLang="zh-CN" dirty="0"/>
          </a:p>
          <a:p>
            <a:pPr lvl="2"/>
            <a:r>
              <a:rPr lang="zh-CN" altLang="en-US" dirty="0"/>
              <a:t>构建方法</a:t>
            </a:r>
            <a:endParaRPr lang="en-US" altLang="zh-CN" dirty="0"/>
          </a:p>
          <a:p>
            <a:pPr lvl="3"/>
            <a:r>
              <a:rPr lang="zh-CN" altLang="en-US" dirty="0"/>
              <a:t>基于总体诊断记录的答对共现性</a:t>
            </a:r>
            <a:endParaRPr lang="en-US" altLang="zh-CN" dirty="0"/>
          </a:p>
          <a:p>
            <a:pPr lvl="3"/>
            <a:r>
              <a:rPr lang="zh-CN" altLang="en-US" dirty="0"/>
              <a:t>需标准化处理不同主题样例数目差别大的问题</a:t>
            </a:r>
            <a:endParaRPr lang="en-US" altLang="zh-CN" dirty="0"/>
          </a:p>
          <a:p>
            <a:pPr lvl="2"/>
            <a:r>
              <a:rPr lang="zh-CN" altLang="en-US" dirty="0"/>
              <a:t>主题表征</a:t>
            </a:r>
            <a:endParaRPr lang="en-US" altLang="zh-CN" dirty="0"/>
          </a:p>
          <a:p>
            <a:pPr lvl="3"/>
            <a:r>
              <a:rPr lang="zh-CN" altLang="en-US" dirty="0"/>
              <a:t>预训练语言模型对主题词获得初始表征</a:t>
            </a:r>
            <a:endParaRPr lang="en-US" altLang="zh-CN" dirty="0"/>
          </a:p>
          <a:p>
            <a:pPr lvl="3"/>
            <a:r>
              <a:rPr lang="zh-CN" altLang="en-US" dirty="0"/>
              <a:t>通过</a:t>
            </a:r>
            <a:r>
              <a:rPr lang="en-US" altLang="zh-CN" dirty="0"/>
              <a:t>GCN</a:t>
            </a:r>
            <a:r>
              <a:rPr lang="zh-CN" altLang="en-US" dirty="0"/>
              <a:t>训练主题表征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29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73980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问题概述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关键词抽取</a:t>
            </a:r>
            <a:endParaRPr lang="en-US" altLang="zh-CN" dirty="0"/>
          </a:p>
          <a:p>
            <a:pPr lvl="1"/>
            <a:r>
              <a:rPr lang="zh-CN" altLang="en-US" dirty="0"/>
              <a:t>从给定文本中抽取一组关键词来表示文本的主要信息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3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7FBF9EC-DDFC-4F42-8038-858F7A460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005" y="2597009"/>
            <a:ext cx="3357989" cy="264294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18A4B50-C68D-4D34-A3EB-A7D70318E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144" y="5349840"/>
            <a:ext cx="6895710" cy="997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5219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工作进度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  <a:endParaRPr lang="en-US" altLang="zh-CN" dirty="0"/>
          </a:p>
          <a:p>
            <a:pPr lvl="1"/>
            <a:r>
              <a:rPr lang="zh-CN" altLang="en-US" dirty="0"/>
              <a:t>诊断实验结果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3"/>
            <a:endParaRPr lang="en-US" altLang="zh-CN" dirty="0"/>
          </a:p>
          <a:p>
            <a:pPr lvl="3"/>
            <a:endParaRPr lang="en-US" altLang="zh-CN" dirty="0"/>
          </a:p>
          <a:p>
            <a:pPr lvl="1"/>
            <a:r>
              <a:rPr lang="zh-CN" altLang="en-US" dirty="0"/>
              <a:t>结果分析</a:t>
            </a:r>
            <a:endParaRPr lang="en-US" altLang="zh-CN" dirty="0"/>
          </a:p>
          <a:p>
            <a:pPr lvl="2"/>
            <a:r>
              <a:rPr lang="zh-CN" altLang="en-US" dirty="0"/>
              <a:t>构建主题图存在问题，未标准化</a:t>
            </a:r>
            <a:endParaRPr lang="en-US" altLang="zh-CN" dirty="0"/>
          </a:p>
          <a:p>
            <a:pPr lvl="2"/>
            <a:r>
              <a:rPr lang="zh-CN" altLang="en-US" dirty="0"/>
              <a:t>训练轮次不够（</a:t>
            </a:r>
            <a:r>
              <a:rPr lang="en-US" altLang="zh-CN" dirty="0"/>
              <a:t>CPU</a:t>
            </a:r>
            <a:r>
              <a:rPr lang="zh-CN" altLang="en-US" dirty="0"/>
              <a:t>占用高，</a:t>
            </a:r>
            <a:r>
              <a:rPr lang="en-US" altLang="zh-CN" dirty="0"/>
              <a:t>GPU</a:t>
            </a:r>
            <a:r>
              <a:rPr lang="zh-CN" altLang="en-US" dirty="0"/>
              <a:t>使用率低）</a:t>
            </a:r>
            <a:endParaRPr lang="en-US" altLang="zh-CN" dirty="0"/>
          </a:p>
          <a:p>
            <a:pPr lvl="2"/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30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5F61047-1F31-4EC4-8B5F-C8161107D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2132856"/>
            <a:ext cx="6333533" cy="218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5083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工作进度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验证实验</a:t>
            </a:r>
            <a:endParaRPr lang="en-US" altLang="zh-CN" dirty="0"/>
          </a:p>
          <a:p>
            <a:pPr lvl="1"/>
            <a:r>
              <a:rPr lang="zh-CN" altLang="en-US" dirty="0"/>
              <a:t>难度系数与准确率的分析</a:t>
            </a:r>
            <a:endParaRPr lang="en-US" altLang="zh-CN" dirty="0"/>
          </a:p>
          <a:p>
            <a:pPr marL="685800" lvl="2" indent="0">
              <a:buNone/>
            </a:pP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可以改进更直观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marL="366713" lvl="1" indent="0">
              <a:buNone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31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90020DE-A454-4DCB-8876-506D5EC62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904" y="2157956"/>
            <a:ext cx="4572508" cy="25113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E6A74F7-76A3-4ACC-B868-B3531571D6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7824" y="4724198"/>
            <a:ext cx="6156176" cy="208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0174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工作进度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验证实验</a:t>
            </a:r>
            <a:endParaRPr lang="en-US" altLang="zh-CN" dirty="0"/>
          </a:p>
          <a:p>
            <a:pPr lvl="1"/>
            <a:r>
              <a:rPr lang="zh-CN" altLang="en-US" dirty="0"/>
              <a:t>结合诊断参数的可视化</a:t>
            </a:r>
            <a:endParaRPr lang="en-US" altLang="zh-CN" dirty="0"/>
          </a:p>
          <a:p>
            <a:pPr lvl="2"/>
            <a:r>
              <a:rPr lang="zh-CN" altLang="en-US" dirty="0"/>
              <a:t>总体数据分布展示</a:t>
            </a:r>
            <a:endParaRPr lang="en-US" altLang="zh-CN" dirty="0"/>
          </a:p>
          <a:p>
            <a:pPr lvl="3"/>
            <a:r>
              <a:rPr lang="zh-CN" altLang="en-US" dirty="0"/>
              <a:t>各个主题数据分布都较为一致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32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29C285A-1BCB-4D0B-83E2-27211E8CF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2996952"/>
            <a:ext cx="7646983" cy="358144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F271805-D297-46AD-A9B3-37716948A1F0}"/>
              </a:ext>
            </a:extLst>
          </p:cNvPr>
          <p:cNvSpPr/>
          <p:nvPr/>
        </p:nvSpPr>
        <p:spPr>
          <a:xfrm>
            <a:off x="2411760" y="5157192"/>
            <a:ext cx="4144488" cy="9361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275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工作进度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模型集成</a:t>
            </a:r>
            <a:endParaRPr lang="en-US" altLang="zh-CN" dirty="0"/>
          </a:p>
          <a:p>
            <a:pPr lvl="1"/>
            <a:r>
              <a:rPr lang="zh-CN" altLang="en-US" dirty="0"/>
              <a:t>利用细粒度的诊断结果提升关键词抽取任务能力</a:t>
            </a:r>
            <a:endParaRPr lang="en-US" altLang="zh-CN" dirty="0"/>
          </a:p>
          <a:p>
            <a:pPr lvl="2"/>
            <a:r>
              <a:rPr lang="zh-CN" altLang="en-US" dirty="0"/>
              <a:t>方法：</a:t>
            </a:r>
            <a:r>
              <a:rPr lang="en-US" altLang="zh-CN" dirty="0"/>
              <a:t>voting</a:t>
            </a:r>
            <a:r>
              <a:rPr lang="zh-CN" altLang="en-US" dirty="0"/>
              <a:t>机制</a:t>
            </a:r>
            <a:endParaRPr lang="en-US" altLang="zh-CN" dirty="0"/>
          </a:p>
          <a:p>
            <a:pPr lvl="2"/>
            <a:r>
              <a:rPr lang="zh-CN" altLang="en-US" dirty="0"/>
              <a:t>粗粒度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366713" lvl="1" indent="0">
              <a:buNone/>
            </a:pPr>
            <a:endParaRPr lang="en-US" altLang="zh-CN" dirty="0"/>
          </a:p>
          <a:p>
            <a:pPr marL="366713" lvl="1" indent="0">
              <a:buNone/>
            </a:pPr>
            <a:endParaRPr lang="en-US" altLang="zh-CN" dirty="0"/>
          </a:p>
          <a:p>
            <a:pPr marL="366713" lvl="1" indent="0">
              <a:buNone/>
            </a:pPr>
            <a:endParaRPr lang="en-US" altLang="zh-CN" dirty="0"/>
          </a:p>
          <a:p>
            <a:pPr marL="366713" lvl="1" indent="0">
              <a:buNone/>
            </a:pPr>
            <a:endParaRPr lang="en-US" altLang="zh-CN" dirty="0"/>
          </a:p>
          <a:p>
            <a:pPr lvl="1"/>
            <a:r>
              <a:rPr lang="zh-CN" altLang="en-US" dirty="0"/>
              <a:t>存在的问题</a:t>
            </a:r>
            <a:endParaRPr lang="en-US" altLang="zh-CN" dirty="0"/>
          </a:p>
          <a:p>
            <a:pPr lvl="2"/>
            <a:r>
              <a:rPr lang="zh-CN" altLang="en-US" dirty="0"/>
              <a:t>目前调研到的集成学习多用于分类任务</a:t>
            </a:r>
            <a:endParaRPr lang="en-US" altLang="zh-CN" dirty="0"/>
          </a:p>
          <a:p>
            <a:pPr lvl="2"/>
            <a:r>
              <a:rPr lang="zh-CN" altLang="en-US" dirty="0"/>
              <a:t>各模型抽取词结果重叠度低，不适合投票</a:t>
            </a:r>
            <a:endParaRPr lang="en-US" altLang="zh-CN" dirty="0"/>
          </a:p>
          <a:p>
            <a:pPr lvl="2"/>
            <a:r>
              <a:rPr lang="zh-CN" altLang="en-US" dirty="0"/>
              <a:t>在无监督方法中，部分投票结果为干扰信息（</a:t>
            </a:r>
            <a:r>
              <a:rPr lang="en-US" altLang="zh-CN" dirty="0"/>
              <a:t>e.g.</a:t>
            </a:r>
            <a:r>
              <a:rPr lang="zh-CN" altLang="en-US" dirty="0"/>
              <a:t> 无实意的词）</a:t>
            </a:r>
            <a:endParaRPr lang="en-US" altLang="zh-CN" dirty="0"/>
          </a:p>
          <a:p>
            <a:pPr lvl="2"/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33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2EC467-14F6-4B89-828E-8E2D5A20B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8" y="2316182"/>
            <a:ext cx="4536504" cy="287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8387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工作进度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9289032" cy="4968552"/>
          </a:xfrm>
        </p:spPr>
        <p:txBody>
          <a:bodyPr/>
          <a:lstStyle/>
          <a:p>
            <a:r>
              <a:rPr lang="zh-CN" altLang="en-US" dirty="0"/>
              <a:t>后续打算</a:t>
            </a:r>
            <a:endParaRPr lang="en-US" altLang="zh-CN" dirty="0"/>
          </a:p>
          <a:p>
            <a:pPr lvl="1"/>
            <a:r>
              <a:rPr lang="zh-CN" altLang="en-US" dirty="0"/>
              <a:t>调好诊断模块</a:t>
            </a:r>
            <a:endParaRPr lang="en-US" altLang="zh-CN" dirty="0"/>
          </a:p>
          <a:p>
            <a:pPr lvl="2"/>
            <a:r>
              <a:rPr lang="zh-CN" altLang="en-US" dirty="0"/>
              <a:t>训练速度慢</a:t>
            </a:r>
            <a:endParaRPr lang="en-US" altLang="zh-CN" dirty="0"/>
          </a:p>
          <a:p>
            <a:pPr lvl="2"/>
            <a:r>
              <a:rPr lang="zh-CN" altLang="en-US" dirty="0"/>
              <a:t>更新构件主题图的模块</a:t>
            </a:r>
            <a:endParaRPr lang="en-US" altLang="zh-CN" dirty="0"/>
          </a:p>
          <a:p>
            <a:pPr lvl="2"/>
            <a:r>
              <a:rPr lang="zh-CN" altLang="en-US" dirty="0"/>
              <a:t>增加可视化和</a:t>
            </a:r>
            <a:r>
              <a:rPr lang="en-US" altLang="zh-CN" dirty="0"/>
              <a:t>case</a:t>
            </a:r>
            <a:r>
              <a:rPr lang="zh-CN" altLang="en-US" dirty="0"/>
              <a:t>的展示</a:t>
            </a:r>
            <a:endParaRPr lang="en-US" altLang="zh-CN" dirty="0"/>
          </a:p>
          <a:p>
            <a:pPr lvl="1"/>
            <a:r>
              <a:rPr lang="zh-CN" altLang="en-US" dirty="0"/>
              <a:t>构思集成模块</a:t>
            </a:r>
            <a:endParaRPr lang="en-US" altLang="zh-CN" dirty="0"/>
          </a:p>
          <a:p>
            <a:pPr lvl="2"/>
            <a:r>
              <a:rPr lang="zh-CN" altLang="en-US" dirty="0"/>
              <a:t>基于每个模型对词的打分</a:t>
            </a:r>
            <a:r>
              <a:rPr lang="en-US" altLang="zh-CN" dirty="0"/>
              <a:t>+</a:t>
            </a:r>
            <a:r>
              <a:rPr lang="zh-CN" altLang="en-US" dirty="0"/>
              <a:t>诊断结果去评价</a:t>
            </a:r>
            <a:endParaRPr lang="en-US" altLang="zh-CN" dirty="0"/>
          </a:p>
          <a:p>
            <a:pPr lvl="2"/>
            <a:r>
              <a:rPr lang="zh-CN" altLang="en-US" dirty="0"/>
              <a:t>调整</a:t>
            </a:r>
            <a:r>
              <a:rPr lang="en-US" altLang="zh-CN" dirty="0"/>
              <a:t>voting</a:t>
            </a:r>
            <a:r>
              <a:rPr lang="zh-CN" altLang="en-US" dirty="0"/>
              <a:t>策略</a:t>
            </a:r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34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FD25FF3-12D1-4B2F-BCBC-FCBAB45ED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299" y="4417648"/>
            <a:ext cx="7163457" cy="244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122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E83F6-6D2B-455C-A783-64FADE909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问题概述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3E4106-C875-4E84-9096-C1153AA368D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964488" cy="4968552"/>
          </a:xfrm>
        </p:spPr>
        <p:txBody>
          <a:bodyPr/>
          <a:lstStyle/>
          <a:p>
            <a:r>
              <a:rPr lang="zh-CN" altLang="en-US" dirty="0"/>
              <a:t>关键词抽取</a:t>
            </a:r>
            <a:endParaRPr lang="en-US" altLang="zh-CN" dirty="0"/>
          </a:p>
          <a:p>
            <a:pPr lvl="1"/>
            <a:r>
              <a:rPr lang="zh-CN" altLang="en-US" dirty="0"/>
              <a:t>任务本质</a:t>
            </a:r>
            <a:endParaRPr lang="en-US" altLang="zh-CN" dirty="0"/>
          </a:p>
          <a:p>
            <a:pPr lvl="2"/>
            <a:r>
              <a:rPr lang="zh-CN" altLang="en-US" dirty="0"/>
              <a:t>抽取</a:t>
            </a:r>
            <a:r>
              <a:rPr lang="en-US" altLang="zh-CN" dirty="0"/>
              <a:t>/</a:t>
            </a:r>
            <a:r>
              <a:rPr lang="zh-CN" altLang="en-US" dirty="0"/>
              <a:t>生成与文档语义最贴合的词</a:t>
            </a:r>
            <a:endParaRPr lang="en-US" altLang="zh-CN" dirty="0"/>
          </a:p>
          <a:p>
            <a:pPr lvl="1"/>
            <a:r>
              <a:rPr lang="zh-CN" altLang="en-US" dirty="0"/>
              <a:t>任务流程</a:t>
            </a:r>
            <a:endParaRPr lang="en-US" altLang="zh-CN" dirty="0"/>
          </a:p>
          <a:p>
            <a:pPr lvl="2"/>
            <a:r>
              <a:rPr lang="zh-CN" altLang="en-US" dirty="0"/>
              <a:t>对文档进行分词等处理</a:t>
            </a:r>
            <a:endParaRPr lang="en-US" altLang="zh-CN" dirty="0"/>
          </a:p>
          <a:p>
            <a:pPr lvl="2"/>
            <a:r>
              <a:rPr lang="zh-CN" altLang="en-US" dirty="0"/>
              <a:t>抽取</a:t>
            </a:r>
            <a:r>
              <a:rPr lang="en-US" altLang="zh-CN" dirty="0"/>
              <a:t>/</a:t>
            </a:r>
            <a:r>
              <a:rPr lang="zh-CN" altLang="en-US" dirty="0"/>
              <a:t>生成候选词列表（以名词为主）</a:t>
            </a:r>
            <a:endParaRPr lang="en-US" altLang="zh-CN" dirty="0"/>
          </a:p>
          <a:p>
            <a:pPr lvl="2"/>
            <a:r>
              <a:rPr lang="zh-CN" altLang="en-US" dirty="0"/>
              <a:t>对候选词排序（基于语义相似度）</a:t>
            </a:r>
            <a:r>
              <a:rPr lang="en-US" altLang="zh-CN" dirty="0"/>
              <a:t>[( </a:t>
            </a:r>
            <a:r>
              <a:rPr lang="zh-CN" altLang="en-US" dirty="0"/>
              <a:t>候选词，打分</a:t>
            </a:r>
            <a:r>
              <a:rPr lang="en-US" altLang="zh-CN" dirty="0"/>
              <a:t>)… ]</a:t>
            </a:r>
          </a:p>
          <a:p>
            <a:pPr lvl="2"/>
            <a:r>
              <a:rPr lang="zh-CN" altLang="en-US" dirty="0"/>
              <a:t>与</a:t>
            </a:r>
            <a:r>
              <a:rPr lang="en-US" altLang="zh-CN" dirty="0"/>
              <a:t>ground truth </a:t>
            </a:r>
            <a:r>
              <a:rPr lang="zh-CN" altLang="en-US" dirty="0"/>
              <a:t>列表进行</a:t>
            </a:r>
            <a:r>
              <a:rPr lang="en-US" altLang="zh-CN" dirty="0"/>
              <a:t>exact match (P</a:t>
            </a:r>
            <a:r>
              <a:rPr lang="zh-CN" altLang="en-US" dirty="0"/>
              <a:t>、</a:t>
            </a:r>
            <a:r>
              <a:rPr lang="en-US" altLang="zh-CN" dirty="0"/>
              <a:t>R</a:t>
            </a:r>
            <a:r>
              <a:rPr lang="zh-CN" altLang="en-US" dirty="0"/>
              <a:t>、</a:t>
            </a:r>
            <a:r>
              <a:rPr lang="en-US" altLang="zh-CN" dirty="0"/>
              <a:t>F1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评价指标</a:t>
            </a:r>
            <a:endParaRPr lang="en-US" altLang="zh-CN" dirty="0"/>
          </a:p>
          <a:p>
            <a:pPr lvl="2"/>
            <a:r>
              <a:rPr lang="zh-CN" altLang="en-US" dirty="0"/>
              <a:t>数据集不同选择</a:t>
            </a:r>
            <a:r>
              <a:rPr lang="en-US" altLang="zh-CN" dirty="0" err="1"/>
              <a:t>top@k</a:t>
            </a:r>
            <a:r>
              <a:rPr lang="en-US" altLang="zh-CN" dirty="0"/>
              <a:t> </a:t>
            </a: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3</a:t>
            </a:r>
            <a:r>
              <a:rPr lang="zh-CN" altLang="en-US" dirty="0"/>
              <a:t>、</a:t>
            </a:r>
            <a:r>
              <a:rPr lang="en-US" altLang="zh-CN" dirty="0"/>
              <a:t>5</a:t>
            </a:r>
            <a:r>
              <a:rPr lang="zh-CN" altLang="en-US" dirty="0"/>
              <a:t>或</a:t>
            </a:r>
            <a:r>
              <a:rPr lang="en-US" altLang="zh-CN" dirty="0"/>
              <a:t>5</a:t>
            </a:r>
            <a:r>
              <a:rPr lang="zh-CN" altLang="en-US" dirty="0"/>
              <a:t>、</a:t>
            </a:r>
            <a:r>
              <a:rPr lang="en-US" altLang="zh-CN" dirty="0"/>
              <a:t>10</a:t>
            </a:r>
            <a:r>
              <a:rPr lang="zh-CN" altLang="en-US" dirty="0"/>
              <a:t>、</a:t>
            </a:r>
            <a:r>
              <a:rPr lang="en-US" altLang="zh-CN" dirty="0"/>
              <a:t>15</a:t>
            </a:r>
            <a:r>
              <a:rPr lang="zh-CN" altLang="en-US" dirty="0"/>
              <a:t>）</a:t>
            </a:r>
            <a:endParaRPr lang="en-US" altLang="zh-CN" dirty="0"/>
          </a:p>
          <a:p>
            <a:pPr lvl="2"/>
            <a:r>
              <a:rPr lang="en-US" altLang="zh-CN" dirty="0"/>
              <a:t>P</a:t>
            </a:r>
            <a:r>
              <a:rPr lang="zh-CN" altLang="en-US" dirty="0"/>
              <a:t>、</a:t>
            </a:r>
            <a:r>
              <a:rPr lang="en-US" altLang="zh-CN" dirty="0"/>
              <a:t>R</a:t>
            </a:r>
            <a:r>
              <a:rPr lang="zh-CN" altLang="en-US" dirty="0"/>
              <a:t>、</a:t>
            </a:r>
            <a:r>
              <a:rPr lang="en-US" altLang="zh-CN" dirty="0"/>
              <a:t>F1</a:t>
            </a:r>
            <a:r>
              <a:rPr lang="zh-CN" altLang="en-US" dirty="0"/>
              <a:t>为主</a:t>
            </a: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1AC2686-AD6A-45F6-8B04-F42618049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4</a:t>
            </a:fld>
            <a:endParaRPr lang="en-US" altLang="zh-CN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E25FDE-A589-4CC1-A58A-6B6115554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690" y="1700808"/>
            <a:ext cx="3324142" cy="144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52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E83F6-6D2B-455C-A783-64FADE909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问题概述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3E4106-C875-4E84-9096-C1153AA368D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964488" cy="4968552"/>
          </a:xfrm>
        </p:spPr>
        <p:txBody>
          <a:bodyPr/>
          <a:lstStyle/>
          <a:p>
            <a:r>
              <a:rPr lang="zh-CN" altLang="en-US" dirty="0"/>
              <a:t>任务数据集</a:t>
            </a:r>
            <a:endParaRPr lang="en-US" altLang="zh-CN" dirty="0"/>
          </a:p>
          <a:p>
            <a:pPr lvl="1"/>
            <a:r>
              <a:rPr lang="en-US" altLang="zh-CN" dirty="0" err="1"/>
              <a:t>Inspec</a:t>
            </a:r>
            <a:r>
              <a:rPr lang="zh-CN" altLang="en-US" dirty="0"/>
              <a:t>（</a:t>
            </a:r>
            <a:r>
              <a:rPr lang="en-US" altLang="zh-CN" dirty="0"/>
              <a:t>*</a:t>
            </a:r>
            <a:r>
              <a:rPr lang="zh-CN" altLang="en-US" dirty="0"/>
              <a:t>）、</a:t>
            </a:r>
            <a:r>
              <a:rPr lang="en-US" altLang="zh-CN" dirty="0"/>
              <a:t>SemEval2010</a:t>
            </a:r>
            <a:r>
              <a:rPr lang="zh-CN" altLang="en-US" dirty="0"/>
              <a:t>、</a:t>
            </a:r>
            <a:r>
              <a:rPr lang="en-US" altLang="zh-CN" dirty="0" err="1"/>
              <a:t>krapivin</a:t>
            </a:r>
            <a:r>
              <a:rPr lang="zh-CN" altLang="en-US" dirty="0"/>
              <a:t>、</a:t>
            </a:r>
            <a:r>
              <a:rPr lang="en-US" altLang="zh-CN" dirty="0"/>
              <a:t>nus</a:t>
            </a:r>
            <a:r>
              <a:rPr lang="zh-CN" altLang="en-US" dirty="0"/>
              <a:t>（以科技文章为主）</a:t>
            </a:r>
            <a:endParaRPr lang="en-US" altLang="zh-CN" dirty="0"/>
          </a:p>
          <a:p>
            <a:pPr lvl="3"/>
            <a:r>
              <a:rPr lang="zh-CN" altLang="en-US" dirty="0"/>
              <a:t>数量少（百量级）、标注良好（平均</a:t>
            </a:r>
            <a:r>
              <a:rPr lang="en-US" altLang="zh-CN" dirty="0"/>
              <a:t>5</a:t>
            </a:r>
            <a:r>
              <a:rPr lang="zh-CN" altLang="en-US" dirty="0"/>
              <a:t>个以上）</a:t>
            </a:r>
            <a:endParaRPr lang="en-US" altLang="zh-CN" dirty="0"/>
          </a:p>
          <a:p>
            <a:pPr lvl="3"/>
            <a:r>
              <a:rPr lang="zh-CN" altLang="en-US" dirty="0"/>
              <a:t>传统模型数据集上表现更好</a:t>
            </a:r>
            <a:endParaRPr lang="en-US" altLang="zh-CN" dirty="0"/>
          </a:p>
          <a:p>
            <a:pPr lvl="1"/>
            <a:r>
              <a:rPr lang="en-US" altLang="zh-CN" dirty="0" err="1"/>
              <a:t>OpenKP</a:t>
            </a:r>
            <a:endParaRPr lang="en-US" altLang="zh-CN" dirty="0"/>
          </a:p>
          <a:p>
            <a:pPr lvl="3"/>
            <a:r>
              <a:rPr lang="zh-CN" altLang="en-US" dirty="0"/>
              <a:t>数量多（训练集</a:t>
            </a:r>
            <a:r>
              <a:rPr lang="en-US" altLang="zh-CN" dirty="0"/>
              <a:t>14</a:t>
            </a:r>
            <a:r>
              <a:rPr lang="zh-CN" altLang="en-US" dirty="0"/>
              <a:t>万）、但标注相对缺乏（平均</a:t>
            </a:r>
            <a:r>
              <a:rPr lang="en-US" altLang="zh-CN" dirty="0"/>
              <a:t>2.19</a:t>
            </a:r>
            <a:r>
              <a:rPr lang="zh-CN" altLang="en-US" dirty="0"/>
              <a:t>个）</a:t>
            </a:r>
            <a:endParaRPr lang="en-US" altLang="zh-CN" dirty="0"/>
          </a:p>
          <a:p>
            <a:pPr lvl="3"/>
            <a:r>
              <a:rPr lang="zh-CN" altLang="en-US" dirty="0"/>
              <a:t>由于数量较大，仅针对验证集</a:t>
            </a:r>
            <a:r>
              <a:rPr lang="en-US" altLang="zh-CN" dirty="0"/>
              <a:t>6616</a:t>
            </a:r>
            <a:r>
              <a:rPr lang="zh-CN" altLang="en-US" dirty="0"/>
              <a:t>条数据做分析</a:t>
            </a:r>
            <a:endParaRPr lang="en-US" altLang="zh-CN" dirty="0"/>
          </a:p>
          <a:p>
            <a:pPr lvl="3"/>
            <a:r>
              <a:rPr lang="zh-CN" altLang="en-US" dirty="0"/>
              <a:t>发布数据集的论文有提到</a:t>
            </a:r>
            <a:r>
              <a:rPr lang="en-US" altLang="zh-CN" dirty="0"/>
              <a:t>topic</a:t>
            </a:r>
            <a:r>
              <a:rPr lang="zh-CN" altLang="en-US" dirty="0"/>
              <a:t>信息（无标注）</a:t>
            </a:r>
            <a:endParaRPr lang="en-US" altLang="zh-CN" dirty="0"/>
          </a:p>
          <a:p>
            <a:pPr lvl="2"/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1AC2686-AD6A-45F6-8B04-F42618049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5</a:t>
            </a:fld>
            <a:endParaRPr lang="en-US" altLang="zh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6653380-9544-4A22-85D1-56BCF12C7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4358875"/>
            <a:ext cx="3292376" cy="208074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2DE68E6-C817-4F98-A7A7-43D4F2D740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632" y="4293215"/>
            <a:ext cx="3528392" cy="221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132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Evaluation Examples Are Not Equally Informative: How Should That Change NLP Leaderboards?</a:t>
            </a:r>
            <a:r>
              <a:rPr lang="zh-CN" altLang="en-US" dirty="0"/>
              <a:t>（</a:t>
            </a:r>
            <a:r>
              <a:rPr lang="en-US" altLang="zh-CN" dirty="0"/>
              <a:t>2021ACL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sz="2400" dirty="0"/>
              <a:t>Motivation</a:t>
            </a:r>
          </a:p>
          <a:p>
            <a:pPr lvl="1"/>
            <a:r>
              <a:rPr lang="zh-CN" altLang="en-US" sz="1800" dirty="0"/>
              <a:t>模型追求</a:t>
            </a:r>
            <a:r>
              <a:rPr lang="en-US" altLang="zh-CN" sz="1800" dirty="0"/>
              <a:t>SOTA</a:t>
            </a:r>
            <a:r>
              <a:rPr lang="zh-CN" altLang="en-US" sz="1800" dirty="0"/>
              <a:t>，失去泛化能力</a:t>
            </a:r>
            <a:endParaRPr lang="en-US" altLang="zh-CN" sz="1800" dirty="0"/>
          </a:p>
          <a:p>
            <a:pPr lvl="1"/>
            <a:r>
              <a:rPr lang="zh-CN" altLang="en-US" sz="1800" dirty="0"/>
              <a:t>缺乏模型的相互比较</a:t>
            </a:r>
            <a:endParaRPr lang="en-US" altLang="zh-CN" sz="1800" dirty="0"/>
          </a:p>
          <a:p>
            <a:pPr lvl="1"/>
            <a:r>
              <a:rPr lang="zh-CN" altLang="en-US" sz="1800" dirty="0"/>
              <a:t>每条数据并不等价</a:t>
            </a:r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6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73C98DE-48E5-42E7-AEB6-61461ECD3D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081" y="2492896"/>
            <a:ext cx="4662407" cy="403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372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Evaluation Examples Are Not Equally Informative: How Should That Change NLP Leaderboards?</a:t>
            </a:r>
            <a:r>
              <a:rPr lang="zh-CN" altLang="en-US" dirty="0"/>
              <a:t>（</a:t>
            </a:r>
            <a:r>
              <a:rPr lang="en-US" altLang="zh-CN" dirty="0"/>
              <a:t>2021ACL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400" dirty="0"/>
              <a:t>不同</a:t>
            </a:r>
            <a:r>
              <a:rPr lang="en-US" altLang="zh-CN" sz="2400" dirty="0"/>
              <a:t>example</a:t>
            </a:r>
            <a:r>
              <a:rPr lang="zh-CN" altLang="en-US" sz="2400" dirty="0"/>
              <a:t>蕴含的信息不等价</a:t>
            </a:r>
            <a:endParaRPr lang="en-US" altLang="zh-CN" sz="2400" dirty="0"/>
          </a:p>
          <a:p>
            <a:pPr lvl="1"/>
            <a:r>
              <a:rPr lang="zh-CN" altLang="en-US" sz="1800" dirty="0"/>
              <a:t>难易度</a:t>
            </a:r>
            <a:endParaRPr lang="en-US" altLang="zh-CN" sz="1800" dirty="0"/>
          </a:p>
          <a:p>
            <a:pPr lvl="1"/>
            <a:r>
              <a:rPr lang="zh-CN" altLang="en-US" sz="1800" dirty="0"/>
              <a:t>无效数据（标注错误等）</a:t>
            </a:r>
            <a:endParaRPr lang="en-US" altLang="zh-CN" sz="1800" dirty="0"/>
          </a:p>
          <a:p>
            <a:pPr lvl="1"/>
            <a:r>
              <a:rPr lang="zh-CN" altLang="en-US" sz="1800" dirty="0"/>
              <a:t>区分度数据</a:t>
            </a:r>
            <a:endParaRPr lang="en-US" altLang="zh-CN" sz="1800" dirty="0"/>
          </a:p>
          <a:p>
            <a:pPr marL="366713" lvl="1" indent="0">
              <a:buNone/>
            </a:pPr>
            <a:endParaRPr lang="en-US" altLang="zh-CN" sz="1400" dirty="0"/>
          </a:p>
          <a:p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7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15A0189-78EC-4785-A2A1-FBFF482BE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860" y="2586211"/>
            <a:ext cx="4313140" cy="378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16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Evaluation Examples Are Not Equally Informative: How Should That Change NLP Leaderboards?</a:t>
            </a:r>
            <a:r>
              <a:rPr lang="zh-CN" altLang="en-US" dirty="0"/>
              <a:t>（</a:t>
            </a:r>
            <a:r>
              <a:rPr lang="en-US" altLang="zh-CN" dirty="0"/>
              <a:t>2021ACL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200" dirty="0"/>
              <a:t>针对于</a:t>
            </a:r>
            <a:r>
              <a:rPr lang="en-US" altLang="zh-CN" sz="2200" dirty="0"/>
              <a:t>QA</a:t>
            </a:r>
            <a:r>
              <a:rPr lang="zh-CN" altLang="en-US" sz="2200" dirty="0"/>
              <a:t>任务</a:t>
            </a:r>
            <a:endParaRPr lang="en-US" altLang="zh-CN" sz="2200" dirty="0"/>
          </a:p>
          <a:p>
            <a:r>
              <a:rPr lang="zh-CN" altLang="en-US" sz="2200" dirty="0"/>
              <a:t>引入</a:t>
            </a:r>
            <a:r>
              <a:rPr lang="en-US" altLang="zh-CN" sz="2200" dirty="0"/>
              <a:t>IRT</a:t>
            </a:r>
            <a:r>
              <a:rPr lang="zh-CN" altLang="en-US" sz="2200" dirty="0"/>
              <a:t>，设置变体</a:t>
            </a:r>
            <a:endParaRPr lang="en-US" altLang="zh-CN" sz="2200" dirty="0"/>
          </a:p>
          <a:p>
            <a:pPr lvl="1"/>
            <a:r>
              <a:rPr lang="el-GR" altLang="zh-CN" sz="1800" dirty="0"/>
              <a:t>β</a:t>
            </a:r>
            <a:r>
              <a:rPr lang="zh-CN" altLang="en-US" sz="1800" dirty="0"/>
              <a:t>：样本难度</a:t>
            </a:r>
            <a:endParaRPr lang="en-US" altLang="zh-CN" sz="1800" dirty="0"/>
          </a:p>
          <a:p>
            <a:pPr lvl="1"/>
            <a:r>
              <a:rPr lang="el-GR" altLang="zh-CN" sz="1800" dirty="0"/>
              <a:t>θ</a:t>
            </a:r>
            <a:r>
              <a:rPr lang="zh-CN" altLang="en-US" sz="1800" dirty="0"/>
              <a:t>：模型能力</a:t>
            </a:r>
            <a:endParaRPr lang="en-US" altLang="zh-CN" sz="1800" dirty="0"/>
          </a:p>
          <a:p>
            <a:pPr lvl="1"/>
            <a:r>
              <a:rPr lang="el-GR" altLang="zh-CN" sz="1800" dirty="0"/>
              <a:t>γ</a:t>
            </a:r>
            <a:r>
              <a:rPr lang="zh-CN" altLang="en-US" sz="1800" dirty="0"/>
              <a:t>：样本区分度</a:t>
            </a:r>
            <a:endParaRPr lang="en-US" altLang="zh-CN" sz="1800" dirty="0"/>
          </a:p>
          <a:p>
            <a:pPr lvl="1"/>
            <a:r>
              <a:rPr lang="el-GR" altLang="zh-CN" sz="1800" dirty="0"/>
              <a:t>λ</a:t>
            </a:r>
            <a:r>
              <a:rPr lang="zh-CN" altLang="en-US" sz="1800" dirty="0"/>
              <a:t>：样本可行性</a:t>
            </a:r>
            <a:endParaRPr lang="en-US" altLang="zh-CN" sz="1800" dirty="0"/>
          </a:p>
          <a:p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8</a:t>
            </a:fld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B6AFFA5-B327-4D8F-B291-7B345BBA5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4811" y="3446512"/>
            <a:ext cx="6516216" cy="310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019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64F33-EA53-4CD6-8C11-50E4CCCC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SimHei" panose="02010609060101010101" pitchFamily="49" charset="-122"/>
                <a:ea typeface="SimHei" panose="02010609060101010101" pitchFamily="49" charset="-122"/>
                <a:cs typeface="Times New Roman" panose="02020603050405020304" pitchFamily="18" charset="0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1864A-1FA3-41EC-B967-6DC016D2FED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640960" cy="4968552"/>
          </a:xfrm>
        </p:spPr>
        <p:txBody>
          <a:bodyPr/>
          <a:lstStyle/>
          <a:p>
            <a:r>
              <a:rPr lang="en-US" altLang="zh-CN" dirty="0"/>
              <a:t>Evaluation Examples Are Not Equally Informative: How Should That Change NLP Leaderboards?</a:t>
            </a:r>
            <a:r>
              <a:rPr lang="zh-CN" altLang="en-US" dirty="0"/>
              <a:t>（</a:t>
            </a:r>
            <a:r>
              <a:rPr lang="en-US" altLang="zh-CN" dirty="0"/>
              <a:t>2021ACL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sz="2400" dirty="0"/>
              <a:t>验证</a:t>
            </a:r>
            <a:r>
              <a:rPr lang="en-US" altLang="zh-CN" sz="2400" dirty="0"/>
              <a:t>IRT</a:t>
            </a:r>
            <a:r>
              <a:rPr lang="zh-CN" altLang="en-US" sz="2400" dirty="0"/>
              <a:t>排序的稳定性（在小样本上有效）</a:t>
            </a:r>
            <a:endParaRPr lang="en-US" altLang="zh-CN" sz="2400" dirty="0"/>
          </a:p>
          <a:p>
            <a:pPr lvl="1"/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21D3F7-DFAE-4095-BA92-5467CE3F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>
              <a:defRPr/>
            </a:pPr>
            <a:fld id="{4FB031F1-5063-4188-8D59-5595F3E5442B}" type="slidenum">
              <a:rPr lang="zh-CN" altLang="en-US" smtClean="0"/>
              <a:pPr>
                <a:defRPr/>
              </a:pPr>
              <a:t>9</a:t>
            </a:fld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A32CEE-C294-482B-95CC-8FC019537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510" y="3501008"/>
            <a:ext cx="8438979" cy="298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7363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中性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16-06-21-组会大分享-张琨.pptx" id="{5CB3BB77-E83C-46A8-96E9-611042A5497A}" vid="{3F145ACC-4257-451B-BC75-B71D9A13DC9E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16-06-21-组会大分享-张琨.pptx" id="{5CB3BB77-E83C-46A8-96E9-611042A5497A}" vid="{873C8BA1-93DB-44AF-A9FA-D403869FF234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Median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lab502</Template>
  <TotalTime>36119</TotalTime>
  <Words>1498</Words>
  <Application>Microsoft Office PowerPoint</Application>
  <PresentationFormat>全屏显示(4:3)</PresentationFormat>
  <Paragraphs>331</Paragraphs>
  <Slides>34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34</vt:i4>
      </vt:variant>
    </vt:vector>
  </HeadingPairs>
  <TitlesOfParts>
    <vt:vector size="43" baseType="lpstr">
      <vt:lpstr>SimHei</vt:lpstr>
      <vt:lpstr>Arial</vt:lpstr>
      <vt:lpstr>Calibri</vt:lpstr>
      <vt:lpstr>Palatino Linotype</vt:lpstr>
      <vt:lpstr>Times New Roman</vt:lpstr>
      <vt:lpstr>Tw Cen MT</vt:lpstr>
      <vt:lpstr>Wingdings</vt:lpstr>
      <vt:lpstr>中性</vt:lpstr>
      <vt:lpstr>自定义设计方案</vt:lpstr>
      <vt:lpstr>PowerPoint 演示文稿</vt:lpstr>
      <vt:lpstr>Outline </vt:lpstr>
      <vt:lpstr>问题概述</vt:lpstr>
      <vt:lpstr>问题概述</vt:lpstr>
      <vt:lpstr>问题概述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相关工作</vt:lpstr>
      <vt:lpstr>工作进度</vt:lpstr>
      <vt:lpstr>工作进度</vt:lpstr>
      <vt:lpstr>工作进度</vt:lpstr>
      <vt:lpstr>工作进度</vt:lpstr>
      <vt:lpstr>工作进度</vt:lpstr>
      <vt:lpstr>工作进度</vt:lpstr>
      <vt:lpstr>工作进度</vt:lpstr>
      <vt:lpstr>工作进度</vt:lpstr>
      <vt:lpstr>工作进度</vt:lpstr>
      <vt:lpstr>工作进度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Estimating the Days to Success of Campaigns in Crowdfunding:  A Deep Survival Perspective</dc:title>
  <dc:creator>阮书岚</dc:creator>
  <cp:lastModifiedBy>云帆 胡</cp:lastModifiedBy>
  <cp:revision>959</cp:revision>
  <dcterms:created xsi:type="dcterms:W3CDTF">2018-09-07T01:41:31Z</dcterms:created>
  <dcterms:modified xsi:type="dcterms:W3CDTF">2023-11-17T06:55:38Z</dcterms:modified>
</cp:coreProperties>
</file>

<file path=docProps/thumbnail.jpeg>
</file>